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8"/>
  </p:notesMasterIdLst>
  <p:sldIdLst>
    <p:sldId id="493" r:id="rId2"/>
    <p:sldId id="477" r:id="rId3"/>
    <p:sldId id="478" r:id="rId4"/>
    <p:sldId id="479" r:id="rId5"/>
    <p:sldId id="480" r:id="rId6"/>
    <p:sldId id="481" r:id="rId7"/>
    <p:sldId id="482" r:id="rId8"/>
    <p:sldId id="486" r:id="rId9"/>
    <p:sldId id="487" r:id="rId10"/>
    <p:sldId id="483" r:id="rId11"/>
    <p:sldId id="484" r:id="rId12"/>
    <p:sldId id="485" r:id="rId13"/>
    <p:sldId id="488" r:id="rId14"/>
    <p:sldId id="489" r:id="rId15"/>
    <p:sldId id="490" r:id="rId16"/>
    <p:sldId id="491" r:id="rId17"/>
    <p:sldId id="492" r:id="rId18"/>
    <p:sldId id="342" r:id="rId19"/>
    <p:sldId id="365" r:id="rId20"/>
    <p:sldId id="367" r:id="rId21"/>
    <p:sldId id="454" r:id="rId22"/>
    <p:sldId id="455" r:id="rId23"/>
    <p:sldId id="335" r:id="rId24"/>
    <p:sldId id="366" r:id="rId25"/>
    <p:sldId id="338" r:id="rId26"/>
    <p:sldId id="337" r:id="rId27"/>
    <p:sldId id="457" r:id="rId28"/>
    <p:sldId id="339" r:id="rId29"/>
    <p:sldId id="466" r:id="rId30"/>
    <p:sldId id="470" r:id="rId31"/>
    <p:sldId id="471" r:id="rId32"/>
    <p:sldId id="472" r:id="rId33"/>
    <p:sldId id="467" r:id="rId34"/>
    <p:sldId id="340" r:id="rId35"/>
    <p:sldId id="413" r:id="rId36"/>
    <p:sldId id="458" r:id="rId37"/>
    <p:sldId id="468" r:id="rId38"/>
    <p:sldId id="469" r:id="rId39"/>
    <p:sldId id="460" r:id="rId40"/>
    <p:sldId id="461" r:id="rId41"/>
    <p:sldId id="462" r:id="rId42"/>
    <p:sldId id="463" r:id="rId43"/>
    <p:sldId id="465" r:id="rId44"/>
    <p:sldId id="258" r:id="rId45"/>
    <p:sldId id="404" r:id="rId46"/>
    <p:sldId id="295" r:id="rId47"/>
    <p:sldId id="259" r:id="rId48"/>
    <p:sldId id="256" r:id="rId49"/>
    <p:sldId id="414" r:id="rId50"/>
    <p:sldId id="368" r:id="rId51"/>
    <p:sldId id="390" r:id="rId52"/>
    <p:sldId id="473" r:id="rId53"/>
    <p:sldId id="353" r:id="rId54"/>
    <p:sldId id="474" r:id="rId55"/>
    <p:sldId id="354" r:id="rId56"/>
    <p:sldId id="391" r:id="rId57"/>
    <p:sldId id="453" r:id="rId58"/>
    <p:sldId id="433" r:id="rId59"/>
    <p:sldId id="438" r:id="rId60"/>
    <p:sldId id="439" r:id="rId61"/>
    <p:sldId id="356" r:id="rId62"/>
    <p:sldId id="357" r:id="rId63"/>
    <p:sldId id="425" r:id="rId64"/>
    <p:sldId id="427" r:id="rId65"/>
    <p:sldId id="360" r:id="rId66"/>
    <p:sldId id="412" r:id="rId67"/>
    <p:sldId id="401" r:id="rId68"/>
    <p:sldId id="371" r:id="rId69"/>
    <p:sldId id="402" r:id="rId70"/>
    <p:sldId id="369" r:id="rId71"/>
    <p:sldId id="261" r:id="rId72"/>
    <p:sldId id="476" r:id="rId73"/>
    <p:sldId id="262" r:id="rId74"/>
    <p:sldId id="263" r:id="rId75"/>
    <p:sldId id="264" r:id="rId76"/>
    <p:sldId id="265" r:id="rId77"/>
    <p:sldId id="271" r:id="rId78"/>
    <p:sldId id="266" r:id="rId79"/>
    <p:sldId id="269" r:id="rId80"/>
    <p:sldId id="270" r:id="rId81"/>
    <p:sldId id="272" r:id="rId82"/>
    <p:sldId id="273" r:id="rId83"/>
    <p:sldId id="274" r:id="rId84"/>
    <p:sldId id="275" r:id="rId85"/>
    <p:sldId id="276" r:id="rId86"/>
    <p:sldId id="278" r:id="rId87"/>
    <p:sldId id="279" r:id="rId88"/>
    <p:sldId id="282" r:id="rId89"/>
    <p:sldId id="283" r:id="rId90"/>
    <p:sldId id="284" r:id="rId91"/>
    <p:sldId id="285" r:id="rId92"/>
    <p:sldId id="372" r:id="rId93"/>
    <p:sldId id="373" r:id="rId94"/>
    <p:sldId id="286" r:id="rId95"/>
    <p:sldId id="287" r:id="rId96"/>
    <p:sldId id="288" r:id="rId97"/>
    <p:sldId id="289" r:id="rId98"/>
    <p:sldId id="290" r:id="rId99"/>
    <p:sldId id="291" r:id="rId100"/>
    <p:sldId id="292" r:id="rId101"/>
    <p:sldId id="293" r:id="rId102"/>
    <p:sldId id="294" r:id="rId103"/>
    <p:sldId id="303" r:id="rId104"/>
    <p:sldId id="374" r:id="rId105"/>
    <p:sldId id="475" r:id="rId106"/>
    <p:sldId id="304" r:id="rId107"/>
    <p:sldId id="305" r:id="rId108"/>
    <p:sldId id="306" r:id="rId109"/>
    <p:sldId id="307" r:id="rId110"/>
    <p:sldId id="308" r:id="rId111"/>
    <p:sldId id="296" r:id="rId112"/>
    <p:sldId id="297" r:id="rId113"/>
    <p:sldId id="298" r:id="rId114"/>
    <p:sldId id="299" r:id="rId115"/>
    <p:sldId id="300" r:id="rId116"/>
    <p:sldId id="301" r:id="rId117"/>
    <p:sldId id="309" r:id="rId118"/>
    <p:sldId id="329" r:id="rId119"/>
    <p:sldId id="317" r:id="rId120"/>
    <p:sldId id="316" r:id="rId121"/>
    <p:sldId id="318" r:id="rId122"/>
    <p:sldId id="321" r:id="rId123"/>
    <p:sldId id="322" r:id="rId124"/>
    <p:sldId id="323" r:id="rId125"/>
    <p:sldId id="324" r:id="rId126"/>
    <p:sldId id="325" r:id="rId127"/>
    <p:sldId id="326" r:id="rId128"/>
    <p:sldId id="327" r:id="rId129"/>
    <p:sldId id="320" r:id="rId130"/>
    <p:sldId id="330" r:id="rId131"/>
    <p:sldId id="331" r:id="rId132"/>
    <p:sldId id="310" r:id="rId133"/>
    <p:sldId id="311" r:id="rId134"/>
    <p:sldId id="312" r:id="rId135"/>
    <p:sldId id="313" r:id="rId136"/>
    <p:sldId id="314" r:id="rId137"/>
    <p:sldId id="343" r:id="rId138"/>
    <p:sldId id="344" r:id="rId139"/>
    <p:sldId id="345" r:id="rId140"/>
    <p:sldId id="346" r:id="rId141"/>
    <p:sldId id="347" r:id="rId142"/>
    <p:sldId id="351" r:id="rId143"/>
    <p:sldId id="348" r:id="rId144"/>
    <p:sldId id="350" r:id="rId145"/>
    <p:sldId id="382" r:id="rId146"/>
    <p:sldId id="383" r:id="rId1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577">
          <p15:clr>
            <a:srgbClr val="A4A3A4"/>
          </p15:clr>
        </p15:guide>
        <p15:guide id="4" orient="horz" pos="2729">
          <p15:clr>
            <a:srgbClr val="A4A3A4"/>
          </p15:clr>
        </p15:guide>
        <p15:guide id="5" orient="horz" pos="33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378" y="-58"/>
      </p:cViewPr>
      <p:guideLst>
        <p:guide orient="horz" pos="2160"/>
        <p:guide orient="horz" pos="3577"/>
        <p:guide orient="horz" pos="2729"/>
        <p:guide orient="horz" pos="338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image" Target="../media/image145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wmf"/><Relationship Id="rId1" Type="http://schemas.openxmlformats.org/officeDocument/2006/relationships/image" Target="../media/image16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DE4D-D8ED-4088-89D2-DAFCB75513B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DDFF6-C1E9-4A0F-ADD1-B113DC0551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66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1BCA5-6769-4211-BF4A-7CC790533FD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56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7C7CD-8E08-402D-AFA8-D20C1A232AA9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5242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>
            <a:extLst>
              <a:ext uri="{FF2B5EF4-FFF2-40B4-BE49-F238E27FC236}">
                <a16:creationId xmlns="" xmlns:a16="http://schemas.microsoft.com/office/drawing/2014/main" id="{3E8E89BD-EE70-4B84-BE31-E313407EE36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33DE5C-B175-4395-8E59-4B956E917708}" type="slidenum">
              <a:rPr lang="ru-RU" altLang="ru-RU" b="0"/>
              <a:pPr algn="r" eaLnBrk="1" hangingPunct="1">
                <a:spcBef>
                  <a:spcPct val="0"/>
                </a:spcBef>
              </a:pPr>
              <a:t>30</a:t>
            </a:fld>
            <a:endParaRPr lang="ru-RU" altLang="ru-RU" b="0"/>
          </a:p>
        </p:txBody>
      </p:sp>
      <p:sp>
        <p:nvSpPr>
          <p:cNvPr id="182275" name="Rectangle 2">
            <a:extLst>
              <a:ext uri="{FF2B5EF4-FFF2-40B4-BE49-F238E27FC236}">
                <a16:creationId xmlns="" xmlns:a16="http://schemas.microsoft.com/office/drawing/2014/main" id="{06346FDE-2A48-4704-8E4F-4550E49141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>
            <a:extLst>
              <a:ext uri="{FF2B5EF4-FFF2-40B4-BE49-F238E27FC236}">
                <a16:creationId xmlns="" xmlns:a16="http://schemas.microsoft.com/office/drawing/2014/main" id="{62D3DEF3-55EC-4733-9A15-D74B3634C6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99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75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29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99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00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FB6100-9545-47D1-B7A4-FB61EEC2BFA8}" type="slidenum">
              <a:rPr lang="ru-RU" altLang="ru-RU" smtClean="0"/>
              <a:pPr>
                <a:defRPr/>
              </a:pPr>
              <a:t>101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044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="" xmlns:a16="http://schemas.microsoft.com/office/drawing/2014/main" id="{1A34E324-24E1-436B-98F7-20F5D12739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7B678C-4C57-40A9-8CF2-6D3ACD7FF848}" type="slidenum">
              <a:rPr lang="ru-RU" altLang="ru-RU"/>
              <a:pPr>
                <a:spcBef>
                  <a:spcPct val="0"/>
                </a:spcBef>
              </a:pPr>
              <a:t>135</a:t>
            </a:fld>
            <a:endParaRPr lang="ru-RU" altLang="ru-RU"/>
          </a:p>
        </p:txBody>
      </p:sp>
      <p:sp>
        <p:nvSpPr>
          <p:cNvPr id="92163" name="Rectangle 2">
            <a:extLst>
              <a:ext uri="{FF2B5EF4-FFF2-40B4-BE49-F238E27FC236}">
                <a16:creationId xmlns="" xmlns:a16="http://schemas.microsoft.com/office/drawing/2014/main" id="{795D18BA-1427-4166-9D67-113485324C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="" xmlns:a16="http://schemas.microsoft.com/office/drawing/2014/main" id="{76432D85-8449-4653-8AF3-A0B5C00D6F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48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F2DA0-CC7D-4E5E-BAA2-618ED6404E80}" type="slidenum">
              <a:rPr lang="ru-RU" altLang="ru-RU" smtClean="0"/>
              <a:pPr/>
              <a:t>137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1096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7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2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662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7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31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5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90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1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8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93C0C-3D1F-4885-9D23-D714663F79F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13446-E66A-4451-919F-71D69BE81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20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geo.arizona.edu/xtal/group/lab.htm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hyperlink" Target="http://www.indiamart.com/aimil/analytical-research.html" TargetMode="Externa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31.w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32.w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www.cn.ru/terka/tags/nauka/" TargetMode="Externa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39.em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40.wmf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141.wmf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4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42.wm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7" Type="http://schemas.openxmlformats.org/officeDocument/2006/relationships/image" Target="../media/image1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47.png"/><Relationship Id="rId4" Type="http://schemas.openxmlformats.org/officeDocument/2006/relationships/image" Target="../media/image145.wmf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157.png"/><Relationship Id="rId7" Type="http://schemas.openxmlformats.org/officeDocument/2006/relationships/image" Target="../media/image15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54.w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56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64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163.wmf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upload.wikimedia.org/wikipedia/commons/3/37/Plinyelder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Fourier2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25.wmf"/><Relationship Id="rId18" Type="http://schemas.openxmlformats.org/officeDocument/2006/relationships/image" Target="../media/image35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jpeg"/><Relationship Id="rId11" Type="http://schemas.openxmlformats.org/officeDocument/2006/relationships/image" Target="../media/image24.wmf"/><Relationship Id="rId5" Type="http://schemas.openxmlformats.org/officeDocument/2006/relationships/image" Target="../media/image30.jpe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oleObject" Target="../embeddings/oleObject8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commons.wikimedia.org/wiki/File:Bundesarchiv_Bild183-R57262,_Werner_Heisenberg.jpg?uselang=ru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icolas_de_Largilli%C3%A8re,_Fran%C3%A7ois-Marie_Arouet_dit_Voltaire_adjusted.png?uselang=ru" TargetMode="External"/><Relationship Id="rId7" Type="http://schemas.openxmlformats.org/officeDocument/2006/relationships/hyperlink" Target="https://ru.wikipedia.org/wiki/%D0%AD%D0%BF%D0%BE%D1%85%D0%B0_%D0%9F%D1%80%D0%BE%D1%81%D0%B2%D0%B5%D1%89%D0%B5%D0%BD%D0%B8%D1%8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u.wikipedia.org/wiki/1778" TargetMode="External"/><Relationship Id="rId5" Type="http://schemas.openxmlformats.org/officeDocument/2006/relationships/hyperlink" Target="https://ru.wikipedia.org/wiki/1694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6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5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51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8.png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6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7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84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85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image" Target="../media/image89.jpeg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88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9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7.jpeg"/><Relationship Id="rId11" Type="http://schemas.openxmlformats.org/officeDocument/2006/relationships/oleObject" Target="../embeddings/oleObject39.bin"/><Relationship Id="rId5" Type="http://schemas.openxmlformats.org/officeDocument/2006/relationships/image" Target="../media/image96.jpeg"/><Relationship Id="rId10" Type="http://schemas.openxmlformats.org/officeDocument/2006/relationships/image" Target="../media/image92.wmf"/><Relationship Id="rId4" Type="http://schemas.openxmlformats.org/officeDocument/2006/relationships/image" Target="../media/image95.jpeg"/><Relationship Id="rId9" Type="http://schemas.openxmlformats.org/officeDocument/2006/relationships/oleObject" Target="../embeddings/oleObject38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10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1.wmf"/><Relationship Id="rId11" Type="http://schemas.openxmlformats.org/officeDocument/2006/relationships/image" Target="../media/image104.png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103.wmf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43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106.w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12.wm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116.wmf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15.w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7729"/>
            <a:ext cx="9144000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Будущие </a:t>
            </a:r>
            <a:r>
              <a:rPr lang="ru-RU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коллеги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новом учебном году </a:t>
            </a:r>
            <a:r>
              <a:rPr lang="ru-RU" sz="4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желаю </a:t>
            </a:r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 всегда и во всем быть первыми, никогда не быть третьим лишним, иметь свои четыре уголка,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бы все в жизни было на пять, иметь шестое чувство, 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быть на седьмом небе от счастья!</a:t>
            </a:r>
          </a:p>
        </p:txBody>
      </p:sp>
    </p:spTree>
    <p:extLst>
      <p:ext uri="{BB962C8B-B14F-4D97-AF65-F5344CB8AC3E}">
        <p14:creationId xmlns:p14="http://schemas.microsoft.com/office/powerpoint/2010/main" val="133011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B533C5-032D-4B61-B39F-4447291D8F49}"/>
              </a:ext>
            </a:extLst>
          </p:cNvPr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Единственный способ жить хорошо: «…сразу уходить оттуда, где плохо…»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B7C06CD-227C-4671-89E8-B9B65E7B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4" y="30016"/>
            <a:ext cx="867803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4">
            <a:extLst>
              <a:ext uri="{FF2B5EF4-FFF2-40B4-BE49-F238E27FC236}">
                <a16:creationId xmlns="" xmlns:a16="http://schemas.microsoft.com/office/drawing/2014/main" id="{28EF7497-CAE3-4F4D-9FF8-5FE6C4E9B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Международная база данных</a:t>
            </a:r>
            <a:r>
              <a:rPr lang="en-US" altLang="ru-RU" sz="2800" b="1" dirty="0">
                <a:solidFill>
                  <a:srgbClr val="3333FF"/>
                </a:solidFill>
              </a:rPr>
              <a:t> PC PDF WIN</a:t>
            </a:r>
            <a:endParaRPr lang="ru-RU" altLang="ru-RU" sz="2800" b="1" dirty="0">
              <a:solidFill>
                <a:srgbClr val="3333FF"/>
              </a:solidFill>
            </a:endParaRPr>
          </a:p>
        </p:txBody>
      </p:sp>
      <p:sp>
        <p:nvSpPr>
          <p:cNvPr id="68612" name="Text Box 5">
            <a:extLst>
              <a:ext uri="{FF2B5EF4-FFF2-40B4-BE49-F238E27FC236}">
                <a16:creationId xmlns="" xmlns:a16="http://schemas.microsoft.com/office/drawing/2014/main" id="{EF5A2732-3977-4F07-A8C1-13200062BC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51135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В настоящее время эта база данных содержит более 2 миллионов карточек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3333FF"/>
                </a:solidFill>
              </a:rPr>
              <a:t>различных веществ, соединений, сплавов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3858DEA-F052-4D20-8828-61B4B80D0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94043"/>
            <a:ext cx="7560840" cy="55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  <p:bldP spid="6861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F96E87C-5B74-4E6D-A972-5D74C131CD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44341" y="2520275"/>
          <a:ext cx="3586680" cy="2609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937">
                  <a:extLst>
                    <a:ext uri="{9D8B030D-6E8A-4147-A177-3AD203B41FA5}">
                      <a16:colId xmlns="" xmlns:a16="http://schemas.microsoft.com/office/drawing/2014/main" val="4247941237"/>
                    </a:ext>
                  </a:extLst>
                </a:gridCol>
                <a:gridCol w="967693">
                  <a:extLst>
                    <a:ext uri="{9D8B030D-6E8A-4147-A177-3AD203B41FA5}">
                      <a16:colId xmlns="" xmlns:a16="http://schemas.microsoft.com/office/drawing/2014/main" val="3352000943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744213798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867651658"/>
                    </a:ext>
                  </a:extLst>
                </a:gridCol>
              </a:tblGrid>
              <a:tr h="398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I(θ) 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(отн.ед.)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2θ°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d(Å)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hkl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45854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14392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239873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74563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905428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67841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761911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331</a:t>
                      </a: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2952418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99663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314979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8C09BA5-6F6E-42FD-B96C-7C7383696441}"/>
              </a:ext>
            </a:extLst>
          </p:cNvPr>
          <p:cNvSpPr txBox="1"/>
          <p:nvPr/>
        </p:nvSpPr>
        <p:spPr>
          <a:xfrm>
            <a:off x="5619" y="190123"/>
            <a:ext cx="913838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Сопоставление экспериментальных данных с базой данных показывает, </a:t>
            </a:r>
          </a:p>
          <a:p>
            <a:pPr algn="ctr"/>
            <a:r>
              <a:rPr lang="ru-RU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это металл алюминий </a:t>
            </a:r>
            <a:endParaRPr lang="ru-RU" sz="40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F22A2D-B033-4D00-9539-B3AF9BF4A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0" y="1915121"/>
            <a:ext cx="54483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7"/>
            <a:ext cx="6472053" cy="624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723" y="1761862"/>
            <a:ext cx="1993317" cy="333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D893AC-6B3A-40CE-A519-CA691EA72F9C}"/>
              </a:ext>
            </a:extLst>
          </p:cNvPr>
          <p:cNvSpPr txBox="1"/>
          <p:nvPr/>
        </p:nvSpPr>
        <p:spPr>
          <a:xfrm>
            <a:off x="0" y="5678488"/>
            <a:ext cx="647205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Элементарная ячейка Алюминия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(Al)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05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9F04EC-4C91-4106-BCC3-188412FEEA99}"/>
              </a:ext>
            </a:extLst>
          </p:cNvPr>
          <p:cNvSpPr txBox="1"/>
          <p:nvPr/>
        </p:nvSpPr>
        <p:spPr>
          <a:xfrm>
            <a:off x="0" y="1714398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err="1">
                <a:latin typeface="Arial" panose="020B0604020202020204" pitchFamily="34" charset="0"/>
                <a:cs typeface="Arial" panose="020B0604020202020204" pitchFamily="34" charset="0"/>
              </a:rPr>
              <a:t>Дифрактометрия</a:t>
            </a:r>
            <a:r>
              <a:rPr lang="ru-RU" sz="7200" b="1" dirty="0">
                <a:latin typeface="Arial" panose="020B0604020202020204" pitchFamily="34" charset="0"/>
                <a:cs typeface="Arial" panose="020B0604020202020204" pitchFamily="34" charset="0"/>
              </a:rPr>
              <a:t> монокристаллов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233815382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" y="3441246"/>
            <a:ext cx="9144001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дифрактометр для исследования монокристаллов должен иметь по крайней мере три возможных оси поворота кристалла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один поворот детектора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" y="709146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исследования дифракционной картины монокристаллов </a:t>
            </a:r>
          </a:p>
          <a:p>
            <a:pPr algn="ctr"/>
            <a:r>
              <a:rPr lang="ru-RU" sz="32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устанавливать в отражающее положение все возможные плоскости кристалла.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757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Temprorary files\Educations\Educational process\MSU\2011-2012\Arc\Symmetry\Symmetry groups\Faces cub-1.bmp">
            <a:extLst>
              <a:ext uri="{FF2B5EF4-FFF2-40B4-BE49-F238E27FC236}">
                <a16:creationId xmlns="" xmlns:a16="http://schemas.microsoft.com/office/drawing/2014/main" id="{13E15F14-F226-48E7-994E-4BF53A2A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6749"/>
            <a:ext cx="4444323" cy="444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N:\ЮРАЙТ 2\Корректура\Приложение\Fig.  к прилажениям\Проекции\001ab1-1.tif">
            <a:extLst>
              <a:ext uri="{FF2B5EF4-FFF2-40B4-BE49-F238E27FC236}">
                <a16:creationId xmlns="" xmlns:a16="http://schemas.microsoft.com/office/drawing/2014/main" id="{BACE9827-DEBC-4940-96F7-FAAFD9A85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41" y="1006750"/>
            <a:ext cx="4463060" cy="444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3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FD7ED78-CF67-44D0-A64B-882E4E21C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009650"/>
            <a:ext cx="7791450" cy="584835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BC7A50E6-16B8-4060-90C4-5A363B14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3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Оптическая схема рентгеновского дифрактометра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для исследования монокристаллов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966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320778F-C530-4FFC-A685-930C3DBE6B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7700" y="1196752"/>
            <a:ext cx="4686300" cy="38957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038F6AB9-0E02-43E0-8438-4CD1B58A08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40" y="1492026"/>
            <a:ext cx="3800475" cy="3305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193B28F-C81B-433B-8E6F-0A8451E51543}"/>
              </a:ext>
            </a:extLst>
          </p:cNvPr>
          <p:cNvSpPr txBox="1"/>
          <p:nvPr/>
        </p:nvSpPr>
        <p:spPr>
          <a:xfrm>
            <a:off x="4604" y="0"/>
            <a:ext cx="913939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/>
              <a:t>Тета</a:t>
            </a:r>
            <a:r>
              <a:rPr lang="ru-RU" sz="3200" b="1" dirty="0"/>
              <a:t>-сканирование </a:t>
            </a:r>
          </a:p>
          <a:p>
            <a:pPr algn="ctr"/>
            <a:r>
              <a:rPr lang="ru-RU" sz="3200" b="1" dirty="0"/>
              <a:t>в прямом и обратном пространстве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4E11EB5-A072-4FB2-9F63-EFA76BD7A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137889"/>
            <a:ext cx="1675508" cy="173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64A46E-C9AE-4344-A48E-08A724556EC1}"/>
              </a:ext>
            </a:extLst>
          </p:cNvPr>
          <p:cNvSpPr txBox="1"/>
          <p:nvPr/>
        </p:nvSpPr>
        <p:spPr>
          <a:xfrm>
            <a:off x="-13829" y="0"/>
            <a:ext cx="915783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3333FF"/>
                </a:solidFill>
              </a:rPr>
              <a:t>Трёхмерное изображение одного из дифракционных рефлексов кристалла </a:t>
            </a:r>
            <a:r>
              <a:rPr lang="en-US" sz="2800" dirty="0">
                <a:solidFill>
                  <a:srgbClr val="3333FF"/>
                </a:solidFill>
              </a:rPr>
              <a:t>GaAs</a:t>
            </a:r>
            <a:r>
              <a:rPr lang="ru-RU" sz="2800" dirty="0">
                <a:solidFill>
                  <a:srgbClr val="3333FF"/>
                </a:solidFill>
              </a:rPr>
              <a:t>  с пленкой </a:t>
            </a:r>
            <a:r>
              <a:rPr lang="en-US" sz="2800" dirty="0" err="1">
                <a:solidFill>
                  <a:srgbClr val="3333FF"/>
                </a:solidFill>
              </a:rPr>
              <a:t>GaAlAs</a:t>
            </a:r>
            <a:r>
              <a:rPr lang="ru-RU" sz="2800" dirty="0">
                <a:solidFill>
                  <a:srgbClr val="3333FF"/>
                </a:solidFill>
              </a:rPr>
              <a:t> на поверхности. </a:t>
            </a:r>
            <a:endParaRPr lang="en-US" sz="2800" dirty="0">
              <a:solidFill>
                <a:srgbClr val="3333FF"/>
              </a:solidFill>
            </a:endParaRPr>
          </a:p>
          <a:p>
            <a:pPr algn="ctr"/>
            <a:r>
              <a:rPr lang="ru-RU" sz="2800" dirty="0">
                <a:solidFill>
                  <a:srgbClr val="3333FF"/>
                </a:solidFill>
              </a:rPr>
              <a:t>Излучение </a:t>
            </a:r>
            <a:r>
              <a:rPr lang="en-US" sz="2800" dirty="0" err="1">
                <a:solidFill>
                  <a:srgbClr val="3333FF"/>
                </a:solidFill>
              </a:rPr>
              <a:t>CuK</a:t>
            </a:r>
            <a:r>
              <a:rPr lang="en-US" sz="2800" baseline="-25000" dirty="0">
                <a:solidFill>
                  <a:srgbClr val="3333FF"/>
                </a:solidFill>
              </a:rPr>
              <a:t>α1</a:t>
            </a:r>
            <a:r>
              <a:rPr lang="ru-RU" sz="2800" dirty="0">
                <a:solidFill>
                  <a:srgbClr val="3333FF"/>
                </a:solidFill>
              </a:rPr>
              <a:t>. Монохроматор бабочка </a:t>
            </a:r>
            <a:r>
              <a:rPr lang="en-US" sz="2800" dirty="0">
                <a:solidFill>
                  <a:srgbClr val="3333FF"/>
                </a:solidFill>
              </a:rPr>
              <a:t>Si </a:t>
            </a:r>
            <a:endParaRPr lang="ru-RU" sz="2800" dirty="0">
              <a:solidFill>
                <a:srgbClr val="3333FF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A01848-F276-4CE1-9D28-24BCA1D356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0436" y="1916832"/>
            <a:ext cx="5963127" cy="4031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F49072D-3FA2-41AC-B8AC-D361B750EA99}"/>
              </a:ext>
            </a:extLst>
          </p:cNvPr>
          <p:cNvSpPr txBox="1"/>
          <p:nvPr/>
        </p:nvSpPr>
        <p:spPr>
          <a:xfrm>
            <a:off x="92" y="6027003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Большой пик – это пик от подложки </a:t>
            </a:r>
            <a:r>
              <a:rPr lang="en-US" sz="2400" dirty="0"/>
              <a:t>GaAs</a:t>
            </a:r>
            <a:r>
              <a:rPr lang="ru-RU" sz="2400" dirty="0"/>
              <a:t>, маленький пик это пик монокристаллической пленки </a:t>
            </a:r>
            <a:r>
              <a:rPr lang="en-US" sz="2400" dirty="0" err="1"/>
              <a:t>GaAlAs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05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A598D0A5-60DA-4C00-9B60-6D4B5B12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1101725"/>
            <a:ext cx="773112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D3E1E72-C6A1-4B92-A003-61C43453FFA6}"/>
              </a:ext>
            </a:extLst>
          </p:cNvPr>
          <p:cNvSpPr txBox="1"/>
          <p:nvPr/>
        </p:nvSpPr>
        <p:spPr>
          <a:xfrm>
            <a:off x="1" y="0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Внешний вид </a:t>
            </a:r>
          </a:p>
          <a:p>
            <a:pPr algn="ctr"/>
            <a:r>
              <a:rPr lang="ru-RU" sz="2800" b="1" dirty="0" err="1"/>
              <a:t>четырехкружного</a:t>
            </a:r>
            <a:r>
              <a:rPr lang="ru-RU" sz="2800" b="1" dirty="0"/>
              <a:t> </a:t>
            </a:r>
            <a:r>
              <a:rPr lang="ru-RU" sz="2800" b="1" dirty="0" err="1"/>
              <a:t>мнокристального</a:t>
            </a:r>
            <a:r>
              <a:rPr lang="ru-RU" sz="2800" b="1" dirty="0"/>
              <a:t> гониометра </a:t>
            </a:r>
          </a:p>
        </p:txBody>
      </p:sp>
    </p:spTree>
    <p:extLst>
      <p:ext uri="{BB962C8B-B14F-4D97-AF65-F5344CB8AC3E}">
        <p14:creationId xmlns:p14="http://schemas.microsoft.com/office/powerpoint/2010/main" val="47447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45E688E-9C12-48E1-BAF9-42124026E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404664"/>
            <a:ext cx="4591050" cy="495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6838DB-8D9A-4963-AAA0-AED0EE801787}"/>
              </a:ext>
            </a:extLst>
          </p:cNvPr>
          <p:cNvSpPr txBox="1"/>
          <p:nvPr/>
        </p:nvSpPr>
        <p:spPr>
          <a:xfrm>
            <a:off x="4808707" y="936948"/>
            <a:ext cx="4335293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- не там, </a:t>
            </a:r>
          </a:p>
          <a:p>
            <a:pPr algn="ctr"/>
            <a:r>
              <a:rPr lang="ru-RU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Вы родились.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там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где прекратились ваши попытки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бегству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FF67795-049B-40C7-8865-D4409320164D}"/>
              </a:ext>
            </a:extLst>
          </p:cNvPr>
          <p:cNvSpPr txBox="1"/>
          <p:nvPr/>
        </p:nvSpPr>
        <p:spPr>
          <a:xfrm>
            <a:off x="-1" y="5473452"/>
            <a:ext cx="91440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Нагиб Махфуз (1911-206)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– египетский писатель, драматург, сценарист.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Нобелевская премия по литературе 1988 год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3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rc_mi" descr="Картинки по запросу много кружный рентгеновский дифрактометр">
            <a:hlinkClick r:id="rId2"/>
            <a:extLst>
              <a:ext uri="{FF2B5EF4-FFF2-40B4-BE49-F238E27FC236}">
                <a16:creationId xmlns="" xmlns:a16="http://schemas.microsoft.com/office/drawing/2014/main" id="{CA076D79-546D-4489-8D3A-881799DA0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659"/>
            <a:ext cx="9143999" cy="646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85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E9800BD-1B2C-41D2-9DE2-5DED6F6DD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9818"/>
            <a:ext cx="9144000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определение координат атомов в элементарной ячейке кристалла, значительно сложнее.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Дело в том, что в эксперименте мы можем измерять интенсивности дифракционных рефлексов и определить величины структурных амплитуд |</a:t>
            </a:r>
            <a:r>
              <a:rPr lang="en-US" altLang="ru-RU" sz="2800" i="1" dirty="0">
                <a:solidFill>
                  <a:srgbClr val="3333FF"/>
                </a:solidFill>
              </a:rPr>
              <a:t>F</a:t>
            </a:r>
            <a:r>
              <a:rPr lang="ru-RU" altLang="ru-RU" sz="2800" i="1" dirty="0">
                <a:solidFill>
                  <a:srgbClr val="3333FF"/>
                </a:solidFill>
              </a:rPr>
              <a:t>(</a:t>
            </a:r>
            <a:r>
              <a:rPr lang="en-US" altLang="ru-RU" sz="2800" i="1" dirty="0" err="1">
                <a:solidFill>
                  <a:srgbClr val="3333FF"/>
                </a:solidFill>
              </a:rPr>
              <a:t>hkl</a:t>
            </a:r>
            <a:r>
              <a:rPr lang="ru-RU" altLang="ru-RU" sz="2800" i="1" dirty="0">
                <a:solidFill>
                  <a:srgbClr val="3333FF"/>
                </a:solidFill>
              </a:rPr>
              <a:t>)</a:t>
            </a:r>
            <a:r>
              <a:rPr lang="ru-RU" altLang="ru-RU" sz="2800" dirty="0">
                <a:solidFill>
                  <a:srgbClr val="3333FF"/>
                </a:solidFill>
              </a:rPr>
              <a:t>|. А вот фазы дифракционных рефлексов </a:t>
            </a:r>
            <a:r>
              <a:rPr lang="ru-RU" altLang="ru-RU" sz="2800" i="1" dirty="0">
                <a:solidFill>
                  <a:srgbClr val="3333FF"/>
                </a:solidFill>
              </a:rPr>
              <a:t>α(</a:t>
            </a:r>
            <a:r>
              <a:rPr lang="en-US" altLang="ru-RU" sz="2800" i="1" dirty="0" err="1">
                <a:solidFill>
                  <a:srgbClr val="3333FF"/>
                </a:solidFill>
              </a:rPr>
              <a:t>hkl</a:t>
            </a:r>
            <a:r>
              <a:rPr lang="ru-RU" altLang="ru-RU" sz="2800" i="1" dirty="0">
                <a:solidFill>
                  <a:srgbClr val="3333FF"/>
                </a:solidFill>
              </a:rPr>
              <a:t>)</a:t>
            </a:r>
            <a:r>
              <a:rPr lang="ru-RU" altLang="ru-RU" sz="2800" dirty="0">
                <a:solidFill>
                  <a:srgbClr val="3333FF"/>
                </a:solidFill>
              </a:rPr>
              <a:t> недоступны для измерений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69D46F9A-8D75-4BAC-AE26-55142ADB6B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087603"/>
              </p:ext>
            </p:extLst>
          </p:nvPr>
        </p:nvGraphicFramePr>
        <p:xfrm>
          <a:off x="0" y="4914872"/>
          <a:ext cx="91440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0" name="Equation" r:id="rId3" imgW="2959100" imgH="609600" progId="">
                  <p:embed/>
                </p:oleObj>
              </mc:Choice>
              <mc:Fallback>
                <p:oleObj name="Equation" r:id="rId3" imgW="2959100" imgH="6096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69D46F9A-8D75-4BAC-AE26-55142ADB6B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914872"/>
                        <a:ext cx="9144000" cy="1790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35041F2-6EAB-4AA8-9884-0D27B9DCA118}"/>
              </a:ext>
            </a:extLst>
          </p:cNvPr>
          <p:cNvSpPr txBox="1"/>
          <p:nvPr/>
        </p:nvSpPr>
        <p:spPr>
          <a:xfrm>
            <a:off x="0" y="116632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42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2386BDC-4F61-4E0B-A7A8-7DE825ECF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050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Для определения координат атомов в кристаллографической ячейке необходимо найти максимумы функции распределения электронной плотности в решетке </a:t>
            </a:r>
            <a:r>
              <a:rPr lang="ru-RU" altLang="ru-RU" i="1" dirty="0">
                <a:solidFill>
                  <a:srgbClr val="3333FF"/>
                </a:solidFill>
              </a:rPr>
              <a:t>ρ</a:t>
            </a:r>
            <a:r>
              <a:rPr lang="ru-RU" altLang="ru-RU" dirty="0">
                <a:solidFill>
                  <a:srgbClr val="3333FF"/>
                </a:solidFill>
              </a:rPr>
              <a:t>(</a:t>
            </a:r>
            <a:r>
              <a:rPr lang="en-US" altLang="ru-RU" b="1" dirty="0">
                <a:solidFill>
                  <a:srgbClr val="3333FF"/>
                </a:solidFill>
              </a:rPr>
              <a:t>r</a:t>
            </a:r>
            <a:r>
              <a:rPr lang="ru-RU" altLang="ru-RU" dirty="0">
                <a:solidFill>
                  <a:srgbClr val="3333FF"/>
                </a:solidFill>
              </a:rPr>
              <a:t>) т.е. исследовать эту функцию на экстремум 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47F8B1FA-41C3-4534-94EA-DE1054FACC1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400967" y="2776267"/>
          <a:ext cx="63309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4" name="Equation" r:id="rId3" imgW="2235200" imgH="431800" progId="">
                  <p:embed/>
                </p:oleObj>
              </mc:Choice>
              <mc:Fallback>
                <p:oleObj name="Equation" r:id="rId3" imgW="2235200" imgH="431800" progId="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47F8B1FA-41C3-4534-94EA-DE1054FAC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0967" y="2776267"/>
                        <a:ext cx="6330950" cy="1223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9E3E26E-91C6-4AD3-AA54-C26C0F42A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4" y="4202903"/>
            <a:ext cx="9155113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Здесь </a:t>
            </a:r>
            <a:r>
              <a:rPr lang="en-US" altLang="ru-RU" sz="2800" b="1" dirty="0"/>
              <a:t>r</a:t>
            </a:r>
            <a:r>
              <a:rPr lang="en-US" altLang="ru-RU" sz="2800" dirty="0"/>
              <a:t> </a:t>
            </a:r>
            <a:r>
              <a:rPr lang="ru-RU" altLang="ru-RU" sz="2800" dirty="0"/>
              <a:t>текущий радиус вектор в пространстве элементарной ячейке,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/>
              <a:t>Вектор </a:t>
            </a:r>
            <a:r>
              <a:rPr lang="en-US" altLang="ru-RU" sz="2800" b="1" dirty="0"/>
              <a:t>H</a:t>
            </a:r>
            <a:r>
              <a:rPr lang="en-US" altLang="ru-RU" sz="2800" dirty="0"/>
              <a:t> </a:t>
            </a:r>
            <a:r>
              <a:rPr lang="ru-RU" altLang="ru-RU" sz="2800" dirty="0"/>
              <a:t>– дифракционный вектор или вектор обратной решетки, определяющий положения отражающих плоскостей с индексами (</a:t>
            </a:r>
            <a:r>
              <a:rPr lang="en-US" altLang="ru-RU" sz="2800" i="1" dirty="0" err="1"/>
              <a:t>hkl</a:t>
            </a:r>
            <a:r>
              <a:rPr lang="ru-RU" altLang="ru-RU" sz="2800" dirty="0"/>
              <a:t>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 dirty="0" err="1"/>
              <a:t>V</a:t>
            </a:r>
            <a:r>
              <a:rPr lang="en-US" altLang="ru-RU" sz="2800" i="1" baseline="-25000" dirty="0" err="1"/>
              <a:t>c</a:t>
            </a:r>
            <a:r>
              <a:rPr lang="en-US" altLang="ru-RU" sz="2800" dirty="0"/>
              <a:t> </a:t>
            </a:r>
            <a:r>
              <a:rPr lang="ru-RU" altLang="ru-RU" sz="2800" dirty="0"/>
              <a:t>– объем элементарной ячейки </a:t>
            </a:r>
          </a:p>
        </p:txBody>
      </p:sp>
    </p:spTree>
    <p:extLst>
      <p:ext uri="{BB962C8B-B14F-4D97-AF65-F5344CB8AC3E}">
        <p14:creationId xmlns:p14="http://schemas.microsoft.com/office/powerpoint/2010/main" val="39303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rc_mi" descr="Картинки по запросу современный дифрактометр монокристальный">
            <a:hlinkClick r:id="rId2"/>
            <a:extLst>
              <a:ext uri="{FF2B5EF4-FFF2-40B4-BE49-F238E27FC236}">
                <a16:creationId xmlns="" xmlns:a16="http://schemas.microsoft.com/office/drawing/2014/main" id="{5278B77A-ED0D-4D2B-B879-9ED4AB04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836613"/>
            <a:ext cx="8458200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2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4719A08-1895-4000-B4A7-628502666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69300"/>
            <a:ext cx="5292080" cy="4154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42837E3-CCAB-4E8B-B594-A23710924ED7}"/>
              </a:ext>
            </a:extLst>
          </p:cNvPr>
          <p:cNvSpPr txBox="1"/>
          <p:nvPr/>
        </p:nvSpPr>
        <p:spPr>
          <a:xfrm>
            <a:off x="0" y="140439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Фрагмент элементарной ячейки </a:t>
            </a:r>
          </a:p>
          <a:p>
            <a:pPr algn="ctr"/>
            <a:r>
              <a:rPr lang="ru-RU" sz="2400" b="1" dirty="0" err="1"/>
              <a:t>дигидроцитрата</a:t>
            </a:r>
            <a:r>
              <a:rPr lang="ru-RU" sz="2400" b="1" dirty="0"/>
              <a:t> натрия </a:t>
            </a:r>
            <a:r>
              <a:rPr lang="en-US" sz="2400" b="1" dirty="0"/>
              <a:t>(</a:t>
            </a:r>
            <a:r>
              <a:rPr lang="en-US" altLang="ru-RU" sz="2400" b="1" dirty="0"/>
              <a:t>NaH</a:t>
            </a:r>
            <a:r>
              <a:rPr lang="en-US" altLang="ru-RU" sz="2400" b="1" baseline="-25000" dirty="0"/>
              <a:t>2</a:t>
            </a:r>
            <a:r>
              <a:rPr lang="en-US" altLang="ru-RU" sz="2400" b="1" dirty="0"/>
              <a:t>C</a:t>
            </a:r>
            <a:r>
              <a:rPr lang="en-US" altLang="ru-RU" sz="2400" b="1" baseline="-25000" dirty="0"/>
              <a:t>6</a:t>
            </a:r>
            <a:r>
              <a:rPr lang="en-US" altLang="ru-RU" sz="2400" b="1" dirty="0"/>
              <a:t>H</a:t>
            </a:r>
            <a:r>
              <a:rPr lang="en-US" altLang="ru-RU" sz="2400" b="1" baseline="-25000" dirty="0"/>
              <a:t>5</a:t>
            </a:r>
            <a:r>
              <a:rPr lang="en-US" altLang="ru-RU" sz="2400" b="1" dirty="0"/>
              <a:t>O</a:t>
            </a:r>
            <a:r>
              <a:rPr lang="en-US" altLang="ru-RU" sz="2400" b="1" baseline="-25000" dirty="0"/>
              <a:t>7</a:t>
            </a:r>
            <a:r>
              <a:rPr lang="en-US" altLang="ru-RU" sz="2400" b="1" dirty="0"/>
              <a:t>) </a:t>
            </a:r>
            <a:endParaRPr lang="ru-RU" altLang="ru-RU" sz="2400" b="1" dirty="0"/>
          </a:p>
          <a:p>
            <a:pPr algn="ctr"/>
            <a:r>
              <a:rPr lang="ru-RU" sz="2400" b="1" dirty="0"/>
              <a:t>спроектированная на плоскость</a:t>
            </a:r>
            <a:r>
              <a:rPr lang="en-US" sz="2400" b="1" dirty="0"/>
              <a:t> XZ</a:t>
            </a:r>
            <a:endParaRPr lang="ru-RU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E42A7B1-164A-4F1D-A9AE-8B6E55F8030B}"/>
              </a:ext>
            </a:extLst>
          </p:cNvPr>
          <p:cNvSpPr txBox="1"/>
          <p:nvPr/>
        </p:nvSpPr>
        <p:spPr>
          <a:xfrm>
            <a:off x="5364088" y="1369300"/>
            <a:ext cx="3779912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33CC"/>
                </a:solidFill>
              </a:rPr>
              <a:t>Жирными линиями обозначены ковалентные связи, светлые – означают координатные связи атомов кислорода с атомами натрия. </a:t>
            </a:r>
            <a:endParaRPr lang="en-US" altLang="ru-RU" sz="2400" b="1" dirty="0">
              <a:solidFill>
                <a:srgbClr val="0033CC"/>
              </a:solidFill>
            </a:endParaRPr>
          </a:p>
          <a:p>
            <a:pPr algn="ctr"/>
            <a:r>
              <a:rPr lang="ru-RU" altLang="ru-RU" sz="2400" b="1" dirty="0">
                <a:solidFill>
                  <a:srgbClr val="0033CC"/>
                </a:solidFill>
              </a:rPr>
              <a:t>Числа у эллипсоидов - </a:t>
            </a:r>
            <a:r>
              <a:rPr lang="ru-RU" altLang="ru-RU" sz="2400" b="1" dirty="0" err="1">
                <a:solidFill>
                  <a:srgbClr val="0033CC"/>
                </a:solidFill>
              </a:rPr>
              <a:t>сраднеквадратичные</a:t>
            </a:r>
            <a:r>
              <a:rPr lang="ru-RU" altLang="ru-RU" sz="2400" b="1" dirty="0">
                <a:solidFill>
                  <a:srgbClr val="0033CC"/>
                </a:solidFill>
              </a:rPr>
              <a:t> тепловые смещения атомов (Å)</a:t>
            </a:r>
            <a:endParaRPr lang="ru-RU" sz="2400" dirty="0"/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503B46D8-4524-4435-BC94-6F9A36BAE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52816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Тепловые колебательные движения атомов внутри молекулы </a:t>
            </a:r>
            <a:r>
              <a:rPr lang="ru-RU" altLang="ru-RU" sz="2400" b="1" dirty="0" err="1"/>
              <a:t>дигидроцитрата</a:t>
            </a:r>
            <a:r>
              <a:rPr lang="ru-RU" altLang="ru-RU" sz="2400" b="1" dirty="0"/>
              <a:t> натрия. Анизотропные колебания атомов описываются </a:t>
            </a:r>
            <a:r>
              <a:rPr lang="ru-RU" altLang="ru-RU" sz="2400" b="1" dirty="0" err="1"/>
              <a:t>элипсоидами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8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2">
            <a:extLst>
              <a:ext uri="{FF2B5EF4-FFF2-40B4-BE49-F238E27FC236}">
                <a16:creationId xmlns="" xmlns:a16="http://schemas.microsoft.com/office/drawing/2014/main" id="{E633A0AA-E4A1-452F-818D-4AFBFC32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65214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="" xmlns:a16="http://schemas.microsoft.com/office/drawing/2014/main" id="{C1A9D4AF-F456-49DE-BA23-83B1BA89F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cs typeface="Arial" panose="020B0604020202020204" pitchFamily="34" charset="0"/>
              </a:rPr>
              <a:t>Распределение электронной плотности в элементарной ячейке бензола спроецированное на плоскость  (001).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cs typeface="Arial" panose="020B0604020202020204" pitchFamily="34" charset="0"/>
              </a:rPr>
              <a:t>Синтез электронной плотности сделан на дифракции нейтронов. Электронная плотность атомов углерода обозначена сплошными линиями, плотность атомов водорода -  пунктиром. Плоскость </a:t>
            </a:r>
            <a:r>
              <a:rPr lang="ru-RU" altLang="ru-RU" sz="1800" dirty="0" err="1">
                <a:cs typeface="Arial" panose="020B0604020202020204" pitchFamily="34" charset="0"/>
              </a:rPr>
              <a:t>бензольного</a:t>
            </a:r>
            <a:r>
              <a:rPr lang="ru-RU" altLang="ru-RU" sz="1800" dirty="0">
                <a:cs typeface="Arial" panose="020B0604020202020204" pitchFamily="34" charset="0"/>
              </a:rPr>
              <a:t> кольца не лежит в плоскости проекции и поэтому искажена </a:t>
            </a:r>
          </a:p>
        </p:txBody>
      </p:sp>
    </p:spTree>
    <p:extLst>
      <p:ext uri="{BB962C8B-B14F-4D97-AF65-F5344CB8AC3E}">
        <p14:creationId xmlns:p14="http://schemas.microsoft.com/office/powerpoint/2010/main" val="205710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 descr="http://my-edu.ru/edu_bio/img/001_1.jpg">
            <a:extLst>
              <a:ext uri="{FF2B5EF4-FFF2-40B4-BE49-F238E27FC236}">
                <a16:creationId xmlns="" xmlns:a16="http://schemas.microsoft.com/office/drawing/2014/main" id="{0433D297-50DB-41C0-AEF2-CACCD62C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30" y="908339"/>
            <a:ext cx="5703923" cy="401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13F4D8-4919-46F6-894E-F6442B5C93B4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/>
              <a:t>Фрагмент молекулы </a:t>
            </a:r>
          </a:p>
          <a:p>
            <a:pPr algn="ctr"/>
            <a:r>
              <a:rPr lang="ru-RU" altLang="ru-RU" sz="2400" b="1" dirty="0"/>
              <a:t>дезоксирибонуклеиновой кислоты (ДНК)</a:t>
            </a:r>
            <a:endParaRPr lang="ru-RU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AA8687-5DA6-4466-A49D-5E35B51A41C9}"/>
              </a:ext>
            </a:extLst>
          </p:cNvPr>
          <p:cNvSpPr txBox="1"/>
          <p:nvPr/>
        </p:nvSpPr>
        <p:spPr>
          <a:xfrm>
            <a:off x="1" y="5057109"/>
            <a:ext cx="9143999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/>
              <a:t>В 1953 г. </a:t>
            </a:r>
            <a:r>
              <a:rPr lang="ru-RU" altLang="ru-RU" b="1" i="1" u="sng" dirty="0">
                <a:solidFill>
                  <a:srgbClr val="FF0000"/>
                </a:solidFill>
              </a:rPr>
              <a:t>Френсис Крик</a:t>
            </a:r>
            <a:r>
              <a:rPr lang="ru-RU" altLang="ru-RU" b="1" dirty="0">
                <a:solidFill>
                  <a:srgbClr val="FF0000"/>
                </a:solidFill>
              </a:rPr>
              <a:t>, Джеймс Уотсон, Морис </a:t>
            </a:r>
            <a:r>
              <a:rPr lang="ru-RU" altLang="ru-RU" b="1" i="1" u="sng" dirty="0" err="1">
                <a:solidFill>
                  <a:srgbClr val="FF0000"/>
                </a:solidFill>
              </a:rPr>
              <a:t>Уилкинсон</a:t>
            </a:r>
            <a:r>
              <a:rPr lang="ru-RU" altLang="ru-RU" b="1" i="1" u="sng" dirty="0">
                <a:solidFill>
                  <a:srgbClr val="FF0000"/>
                </a:solidFill>
              </a:rPr>
              <a:t> </a:t>
            </a:r>
            <a:r>
              <a:rPr lang="ru-RU" altLang="ru-RU" dirty="0"/>
              <a:t>построили трехмерную модель двойной спирали структуры молекулы ДНК и объяснили механизм передачи наследственной информации. </a:t>
            </a:r>
          </a:p>
          <a:p>
            <a:pPr algn="ctr"/>
            <a:r>
              <a:rPr lang="ru-RU" alt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По-видимому, это открытие </a:t>
            </a:r>
          </a:p>
          <a:p>
            <a:pPr algn="ctr"/>
            <a:r>
              <a:rPr lang="ru-RU" altLang="ru-RU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главным достижением ХХ в. </a:t>
            </a:r>
            <a:endParaRPr lang="ru-RU" sz="28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0433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51604D-0728-4688-87F5-509C56519391}"/>
              </a:ext>
            </a:extLst>
          </p:cNvPr>
          <p:cNvSpPr txBox="1"/>
          <p:nvPr/>
        </p:nvSpPr>
        <p:spPr>
          <a:xfrm>
            <a:off x="0" y="63198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D7644C9-A8EC-4F73-8555-CC712924F2B8}"/>
              </a:ext>
            </a:extLst>
          </p:cNvPr>
          <p:cNvSpPr/>
          <p:nvPr/>
        </p:nvSpPr>
        <p:spPr>
          <a:xfrm>
            <a:off x="0" y="2596143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тонкой структуры дифракционных рефлексов и диффузного рассеяния</a:t>
            </a:r>
          </a:p>
        </p:txBody>
      </p:sp>
    </p:spTree>
    <p:extLst>
      <p:ext uri="{BB962C8B-B14F-4D97-AF65-F5344CB8AC3E}">
        <p14:creationId xmlns:p14="http://schemas.microsoft.com/office/powerpoint/2010/main" val="52403632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190291-8119-41D0-8E41-A22BDBB00D0D}"/>
              </a:ext>
            </a:extLst>
          </p:cNvPr>
          <p:cNvSpPr txBox="1"/>
          <p:nvPr/>
        </p:nvSpPr>
        <p:spPr>
          <a:xfrm>
            <a:off x="0" y="556539"/>
            <a:ext cx="91440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Тонкая структура дифракционных рефлексов позволяет увидеть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реальную структуру кристалла 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(размеры и количество блоков, локальные и межблочных деформации решетки, типы, количество и расположения дефектов </a:t>
            </a:r>
          </a:p>
          <a:p>
            <a:pPr algn="ctr">
              <a:lnSpc>
                <a:spcPct val="80000"/>
              </a:lnSpc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 объеме кристалла)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14D762A-F417-4EA4-9430-CE3C51E34F51}"/>
              </a:ext>
            </a:extLst>
          </p:cNvPr>
          <p:cNvSpPr txBox="1"/>
          <p:nvPr/>
        </p:nvSpPr>
        <p:spPr>
          <a:xfrm>
            <a:off x="0" y="4691437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Методы этого этапа структурного анализа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состоят из двух групп:</a:t>
            </a:r>
          </a:p>
          <a:p>
            <a:pPr algn="ctr"/>
            <a:r>
              <a:rPr 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интегральных методов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методов рентгеновской топографии </a:t>
            </a:r>
          </a:p>
        </p:txBody>
      </p:sp>
    </p:spTree>
    <p:extLst>
      <p:ext uri="{BB962C8B-B14F-4D97-AF65-F5344CB8AC3E}">
        <p14:creationId xmlns:p14="http://schemas.microsoft.com/office/powerpoint/2010/main" val="3390561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14B1FCA-FEE6-4E45-8C05-335195299158}"/>
              </a:ext>
            </a:extLst>
          </p:cNvPr>
          <p:cNvSpPr txBox="1"/>
          <p:nvPr/>
        </p:nvSpPr>
        <p:spPr>
          <a:xfrm>
            <a:off x="0" y="226103"/>
            <a:ext cx="9144000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0000FF"/>
                </a:solidFill>
                <a:latin typeface="Arial" panose="020B0604020202020204" pitchFamily="34" charset="0"/>
              </a:rPr>
              <a:t>1. Анализ </a:t>
            </a:r>
            <a:r>
              <a:rPr lang="ru-RU" sz="4800" b="1" i="1" dirty="0">
                <a:solidFill>
                  <a:srgbClr val="0000FF"/>
                </a:solidFill>
                <a:latin typeface="Arial" panose="020B0604020202020204" pitchFamily="34" charset="0"/>
              </a:rPr>
              <a:t>формы дифракционного рефлекса</a:t>
            </a:r>
          </a:p>
          <a:p>
            <a:pPr algn="ctr"/>
            <a:r>
              <a:rPr lang="ru-RU" sz="4000" b="1" dirty="0">
                <a:solidFill>
                  <a:srgbClr val="0000FF"/>
                </a:solidFill>
                <a:latin typeface="Arial" panose="020B0604020202020204" pitchFamily="34" charset="0"/>
              </a:rPr>
              <a:t>(форма узла обратной решетки)</a:t>
            </a:r>
          </a:p>
          <a:p>
            <a:pPr algn="ctr"/>
            <a:r>
              <a:rPr lang="ru-RU" sz="4800" b="1" i="1" dirty="0">
                <a:latin typeface="Arial" panose="020B0604020202020204" pitchFamily="34" charset="0"/>
              </a:rPr>
              <a:t>Интегральные методы</a:t>
            </a:r>
            <a:r>
              <a:rPr lang="ru-RU" sz="4800" b="1" i="1" dirty="0">
                <a:solidFill>
                  <a:srgbClr val="0000FF"/>
                </a:solidFill>
                <a:latin typeface="Arial" panose="020B0604020202020204" pitchFamily="34" charset="0"/>
              </a:rPr>
              <a:t>  </a:t>
            </a:r>
            <a:endParaRPr lang="en-US" sz="4800" b="1" i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4DC5A64-61FD-42FF-9C81-EBFAF2BCE280}"/>
              </a:ext>
            </a:extLst>
          </p:cNvPr>
          <p:cNvSpPr txBox="1"/>
          <p:nvPr/>
        </p:nvSpPr>
        <p:spPr>
          <a:xfrm>
            <a:off x="0" y="3429000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Arial" panose="020B0604020202020204" pitchFamily="34" charset="0"/>
              </a:rPr>
              <a:t>2. Анализ </a:t>
            </a:r>
          </a:p>
          <a:p>
            <a:pPr algn="ctr"/>
            <a:r>
              <a:rPr lang="ru-RU" sz="4800" b="1" i="1" dirty="0">
                <a:solidFill>
                  <a:srgbClr val="FF0000"/>
                </a:solidFill>
                <a:latin typeface="Arial" panose="020B0604020202020204" pitchFamily="34" charset="0"/>
              </a:rPr>
              <a:t>проекции изображения </a:t>
            </a:r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</a:rPr>
              <a:t>дифракционного рефлекса </a:t>
            </a:r>
          </a:p>
          <a:p>
            <a:pPr algn="ctr"/>
            <a:r>
              <a:rPr lang="ru-RU" sz="4800" b="1" i="1" dirty="0">
                <a:latin typeface="Arial" panose="020B0604020202020204" pitchFamily="34" charset="0"/>
              </a:rPr>
              <a:t>Рентгеновская топография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33158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8212"/>
            <a:ext cx="50482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620688"/>
            <a:ext cx="3923928" cy="54476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Счастье приходит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не тогда,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когда вешаешь подкову на стену,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тогда когда снимаешь хомут</a:t>
            </a:r>
          </a:p>
        </p:txBody>
      </p:sp>
    </p:spTree>
    <p:extLst>
      <p:ext uri="{BB962C8B-B14F-4D97-AF65-F5344CB8AC3E}">
        <p14:creationId xmlns:p14="http://schemas.microsoft.com/office/powerpoint/2010/main" val="9328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FA71D7-CBE1-411B-82AF-978CCCD3F0A6}"/>
              </a:ext>
            </a:extLst>
          </p:cNvPr>
          <p:cNvSpPr txBox="1"/>
          <p:nvPr/>
        </p:nvSpPr>
        <p:spPr>
          <a:xfrm>
            <a:off x="1" y="927389"/>
            <a:ext cx="914399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Анализ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геометрических параметров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дифракционного рефлекса.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1288BC0-EFDE-4E6A-AADF-712578AC0372}"/>
              </a:ext>
            </a:extLst>
          </p:cNvPr>
          <p:cNvSpPr txBox="1"/>
          <p:nvPr/>
        </p:nvSpPr>
        <p:spPr>
          <a:xfrm>
            <a:off x="0" y="3429000"/>
            <a:ext cx="914399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Какую информацию 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структуре вещества содержит</a:t>
            </a:r>
          </a:p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геометрия рефлекса?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042782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B9BBA83-32FD-4C41-93E8-71DD0253103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355976" cy="31757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E9FD54D-67D4-407F-B401-74F222F304D8}"/>
              </a:ext>
            </a:extLst>
          </p:cNvPr>
          <p:cNvSpPr txBox="1"/>
          <p:nvPr/>
        </p:nvSpPr>
        <p:spPr>
          <a:xfrm>
            <a:off x="3862463" y="22350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</a:rPr>
              <a:t>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851C365-AD7D-4F08-BF5F-D950E78CCD8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26" y="198527"/>
            <a:ext cx="4464496" cy="31757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5ABB306-183F-4AB8-8917-3D6669226C9D}"/>
              </a:ext>
            </a:extLst>
          </p:cNvPr>
          <p:cNvSpPr txBox="1"/>
          <p:nvPr/>
        </p:nvSpPr>
        <p:spPr>
          <a:xfrm>
            <a:off x="8614991" y="223503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</a:rPr>
              <a:t>б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9F510B3-4CDC-42A5-A3AE-0CEF6DA408C6}"/>
              </a:ext>
            </a:extLst>
          </p:cNvPr>
          <p:cNvSpPr/>
          <p:nvPr/>
        </p:nvSpPr>
        <p:spPr>
          <a:xfrm>
            <a:off x="-4998" y="4517904"/>
            <a:ext cx="912287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В процессе роста произошёл сбой в работе нагревателе. 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</a:rPr>
              <a:t>Это хорошо видно на трехмерной карте рефлекса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937C3B2-C93C-4844-9D76-53023A329416}"/>
              </a:ext>
            </a:extLst>
          </p:cNvPr>
          <p:cNvSpPr/>
          <p:nvPr/>
        </p:nvSpPr>
        <p:spPr>
          <a:xfrm>
            <a:off x="-4998" y="5279305"/>
            <a:ext cx="915211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Когда нагреватель работал устойчиво, кристалл рос успешно, и кривая качания отражения имела ширину порядка 10 -12 угловых секунд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C5B69FC-FFAB-4B32-BFD8-C55C5D2370CE}"/>
              </a:ext>
            </a:extLst>
          </p:cNvPr>
          <p:cNvSpPr/>
          <p:nvPr/>
        </p:nvSpPr>
        <p:spPr>
          <a:xfrm>
            <a:off x="10543" y="6040706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После сбоя кристалл рос неустойчиво и второй широкий ассиметричный пик на карте это демонстрирует 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ADFF44F4-BA3D-426B-8F76-AC3707B864D9}"/>
              </a:ext>
            </a:extLst>
          </p:cNvPr>
          <p:cNvSpPr/>
          <p:nvPr/>
        </p:nvSpPr>
        <p:spPr>
          <a:xfrm>
            <a:off x="0" y="3479504"/>
            <a:ext cx="435597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КРИВАЯ КАЧАНИЯ КРИСТАЛЛА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GaAs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ВЫРАЩЕННОГО В КОСМОСЕ, ОТРАЖЕНИЕ (004) ИЗЛУЕНИЕ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CuK</a:t>
            </a:r>
            <a:r>
              <a:rPr lang="el-GR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B2E57BC-222F-42FC-9360-6F61F72B7C6E}"/>
              </a:ext>
            </a:extLst>
          </p:cNvPr>
          <p:cNvSpPr/>
          <p:nvPr/>
        </p:nvSpPr>
        <p:spPr>
          <a:xfrm>
            <a:off x="4682626" y="3618004"/>
            <a:ext cx="44719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СООТВЕТСТВУЮЩАЯ ТРЕХМЕРНАЯ КАРТА УЗЛА ОБРАТНОЙ РЕШЕТКИ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98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="" xmlns:a16="http://schemas.microsoft.com/office/drawing/2014/main" id="{01A12CE4-8D53-4754-96F5-03AF896B8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В 1918 году П.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</a:rPr>
              <a:t>Шеррером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было показано, что  уменьшение размеров кристаллитов вызывают  уширение дифракционных линий.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0000FF"/>
                </a:solidFill>
                <a:latin typeface="Arial" panose="020B0604020202020204" pitchFamily="34" charset="0"/>
              </a:rPr>
              <a:t>Интегральная ширина профиля дифракционной линии обратно пропорциональна размеру кристаллитов в образце: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EE547DBA-D305-45F7-8DFC-B8B5693C440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812304" y="3955125"/>
          <a:ext cx="3519391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9" name="Equation" r:id="rId3" imgW="2590800" imgH="1219362" progId="Equation.DSMT4">
                  <p:embed/>
                </p:oleObj>
              </mc:Choice>
              <mc:Fallback>
                <p:oleObj name="Equation" r:id="rId3" imgW="2590800" imgH="1219362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EE547DBA-D305-45F7-8DFC-B8B5693C44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2304" y="3955125"/>
                        <a:ext cx="3519391" cy="165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9E33ABC1-4066-47DF-9753-607DACC6B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80782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i="1" dirty="0">
                <a:latin typeface="Arial" panose="020B0604020202020204" pitchFamily="34" charset="0"/>
              </a:rPr>
              <a:t>D</a:t>
            </a:r>
            <a:r>
              <a:rPr lang="ru-RU" altLang="ru-RU" b="1" dirty="0">
                <a:latin typeface="Arial" panose="020B0604020202020204" pitchFamily="34" charset="0"/>
              </a:rPr>
              <a:t> – эффективный (средний) размер кристаллита</a:t>
            </a:r>
          </a:p>
        </p:txBody>
      </p:sp>
    </p:spTree>
    <p:extLst>
      <p:ext uri="{BB962C8B-B14F-4D97-AF65-F5344CB8AC3E}">
        <p14:creationId xmlns:p14="http://schemas.microsoft.com/office/powerpoint/2010/main" val="84416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E0DCBB-0478-4AE0-AB10-04A8FDDF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62537"/>
            <a:ext cx="9143999" cy="46474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В 1944 году </a:t>
            </a:r>
            <a:r>
              <a:rPr lang="ru-RU" altLang="ru-RU" b="1" dirty="0" err="1">
                <a:solidFill>
                  <a:srgbClr val="FF0000"/>
                </a:solidFill>
                <a:latin typeface="Arial" panose="020B0604020202020204" pitchFamily="34" charset="0"/>
              </a:rPr>
              <a:t>Д.Г.Стокс</a:t>
            </a:r>
            <a:r>
              <a:rPr lang="ru-RU" altLang="ru-RU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200" b="1" dirty="0">
                <a:solidFill>
                  <a:srgbClr val="0000FF"/>
                </a:solidFill>
                <a:latin typeface="Arial" panose="020B0604020202020204" pitchFamily="34" charset="0"/>
              </a:rPr>
              <a:t>анализируя влияние </a:t>
            </a:r>
            <a:r>
              <a:rPr lang="ru-RU" altLang="ru-RU" sz="2200" b="1" dirty="0" err="1">
                <a:solidFill>
                  <a:srgbClr val="0000FF"/>
                </a:solidFill>
                <a:latin typeface="Arial" panose="020B0604020202020204" pitchFamily="34" charset="0"/>
              </a:rPr>
              <a:t>микродеформаций</a:t>
            </a:r>
            <a:r>
              <a:rPr lang="ru-RU" altLang="ru-RU" sz="2200" b="1" dirty="0">
                <a:solidFill>
                  <a:srgbClr val="0000FF"/>
                </a:solidFill>
                <a:latin typeface="Arial" panose="020B0604020202020204" pitchFamily="34" charset="0"/>
              </a:rPr>
              <a:t> на ширину дифракционных линий показал, что если в результате пластической деформации в кристалле появились зоны сжатия и растяжения, можно условно считать, что образец разбит на блоки, </a:t>
            </a:r>
            <a:r>
              <a:rPr lang="ru-RU" altLang="ru-RU" sz="2200" b="1" i="1" dirty="0">
                <a:solidFill>
                  <a:srgbClr val="FF0000"/>
                </a:solidFill>
                <a:latin typeface="Arial" panose="020B0604020202020204" pitchFamily="34" charset="0"/>
              </a:rPr>
              <a:t>каждый из которых характеризуется в выбранном направлении </a:t>
            </a:r>
            <a:r>
              <a:rPr lang="ru-RU" altLang="ru-RU" sz="2200" b="1" dirty="0">
                <a:solidFill>
                  <a:srgbClr val="FF0000"/>
                </a:solidFill>
                <a:latin typeface="Arial" panose="020B0604020202020204" pitchFamily="34" charset="0"/>
              </a:rPr>
              <a:t>[</a:t>
            </a:r>
            <a:r>
              <a:rPr lang="ru-RU" altLang="ru-RU" sz="2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hkl</a:t>
            </a:r>
            <a:r>
              <a:rPr lang="ru-RU" altLang="ru-RU" sz="2200" b="1" dirty="0">
                <a:solidFill>
                  <a:srgbClr val="FF0000"/>
                </a:solidFill>
                <a:latin typeface="Arial" panose="020B0604020202020204" pitchFamily="34" charset="0"/>
              </a:rPr>
              <a:t>]</a:t>
            </a:r>
            <a:r>
              <a:rPr lang="ru-RU" altLang="ru-RU" sz="2200" b="1" i="1" dirty="0">
                <a:solidFill>
                  <a:srgbClr val="FF0000"/>
                </a:solidFill>
                <a:latin typeface="Arial" panose="020B0604020202020204" pitchFamily="34" charset="0"/>
              </a:rPr>
              <a:t> своим значением межплоскостного расстояния, лежащим в </a:t>
            </a:r>
            <a:r>
              <a:rPr lang="ru-RU" altLang="ru-RU" sz="2200" b="1" dirty="0">
                <a:solidFill>
                  <a:srgbClr val="FF0000"/>
                </a:solidFill>
                <a:latin typeface="Arial" panose="020B0604020202020204" pitchFamily="34" charset="0"/>
              </a:rPr>
              <a:t>пределах от </a:t>
            </a:r>
            <a:r>
              <a:rPr lang="ru-RU" altLang="ru-RU" sz="2200" b="1" i="1" dirty="0">
                <a:solidFill>
                  <a:srgbClr val="FF0000"/>
                </a:solidFill>
                <a:latin typeface="Arial" panose="020B0604020202020204" pitchFamily="34" charset="0"/>
              </a:rPr>
              <a:t>d − </a:t>
            </a:r>
            <a:r>
              <a:rPr lang="ru-RU" altLang="ru-RU" sz="2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Δd</a:t>
            </a:r>
            <a:r>
              <a:rPr lang="ru-RU" altLang="ru-RU" sz="2200" b="1" i="1" dirty="0">
                <a:solidFill>
                  <a:srgbClr val="FF0000"/>
                </a:solidFill>
                <a:latin typeface="Arial" panose="020B0604020202020204" pitchFamily="34" charset="0"/>
              </a:rPr>
              <a:t> до d + </a:t>
            </a:r>
            <a:r>
              <a:rPr lang="ru-RU" altLang="ru-RU" sz="2200" b="1" i="1" dirty="0" err="1">
                <a:solidFill>
                  <a:srgbClr val="FF0000"/>
                </a:solidFill>
                <a:latin typeface="Arial" panose="020B0604020202020204" pitchFamily="34" charset="0"/>
              </a:rPr>
              <a:t>Δd</a:t>
            </a:r>
            <a:r>
              <a:rPr lang="ru-RU" altLang="ru-RU" sz="22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200" b="1" i="1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ru-RU" altLang="ru-RU" sz="2200" b="1" dirty="0">
                <a:solidFill>
                  <a:srgbClr val="0000FF"/>
                </a:solidFill>
                <a:latin typeface="Arial" panose="020B0604020202020204" pitchFamily="34" charset="0"/>
              </a:rPr>
              <a:t>В этом приближении каждый “блок” рассеивает</a:t>
            </a:r>
            <a:r>
              <a:rPr lang="ru-RU" altLang="ru-RU" sz="2200" b="1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200" b="1" dirty="0">
                <a:solidFill>
                  <a:srgbClr val="0000FF"/>
                </a:solidFill>
                <a:latin typeface="Arial" panose="020B0604020202020204" pitchFamily="34" charset="0"/>
              </a:rPr>
              <a:t>рентгеновские лучи независимо от других “блоков” и дает дифракционный максимум в положении, соответствующем своему значению межплоскостного расстояния. В итоге суммарный максимум от всего образца оказывается размытым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0D2F8A4C-A944-4DF0-AFDA-3C912D16A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749061"/>
              </p:ext>
            </p:extLst>
          </p:nvPr>
        </p:nvGraphicFramePr>
        <p:xfrm>
          <a:off x="2626359" y="5032114"/>
          <a:ext cx="3891282" cy="1486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3" name="Equation" r:id="rId3" imgW="1130040" imgH="431640" progId="Equation.DSMT4">
                  <p:embed/>
                </p:oleObj>
              </mc:Choice>
              <mc:Fallback>
                <p:oleObj name="Equation" r:id="rId3" imgW="1130040" imgH="43164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0D2F8A4C-A944-4DF0-AFDA-3C912D16A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6359" y="5032114"/>
                        <a:ext cx="3891282" cy="14869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23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0397131"/>
              </p:ext>
            </p:extLst>
          </p:nvPr>
        </p:nvGraphicFramePr>
        <p:xfrm>
          <a:off x="2195513" y="4489022"/>
          <a:ext cx="4557712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7" name="Equation" r:id="rId3" imgW="761669" imgH="228501" progId="Equation.DSMT4">
                  <p:embed/>
                </p:oleObj>
              </mc:Choice>
              <mc:Fallback>
                <p:oleObj name="Equation" r:id="rId3" imgW="761669" imgH="228501" progId="Equation.DSMT4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4489022"/>
                        <a:ext cx="4557712" cy="1368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885633"/>
            <a:ext cx="9144000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</a:rPr>
              <a:t>Т.е. полная ширина дифракционного отражения описывается суммой уширения создаваемого распределением частиц по размерам и распределением микродеформаций в кристаллитах и границах между ними. </a:t>
            </a:r>
          </a:p>
        </p:txBody>
      </p:sp>
    </p:spTree>
    <p:extLst>
      <p:ext uri="{BB962C8B-B14F-4D97-AF65-F5344CB8AC3E}">
        <p14:creationId xmlns:p14="http://schemas.microsoft.com/office/powerpoint/2010/main" val="56755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Объект 1"/>
          <p:cNvGraphicFramePr>
            <a:graphicFrameLocks noChangeAspect="1"/>
          </p:cNvGraphicFramePr>
          <p:nvPr>
            <p:extLst/>
          </p:nvPr>
        </p:nvGraphicFramePr>
        <p:xfrm>
          <a:off x="0" y="1131619"/>
          <a:ext cx="9050338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5" name="Equation" r:id="rId3" imgW="2336800" imgH="431800" progId="Equation.DSMT4">
                  <p:embed/>
                </p:oleObj>
              </mc:Choice>
              <mc:Fallback>
                <p:oleObj name="Equation" r:id="rId3" imgW="2336800" imgH="431800" progId="Equation.DSMT4">
                  <p:embed/>
                  <p:pic>
                    <p:nvPicPr>
                      <p:cNvPr id="2560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31619"/>
                        <a:ext cx="9050338" cy="16732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Объект 2"/>
          <p:cNvGraphicFramePr>
            <a:graphicFrameLocks noChangeAspect="1"/>
          </p:cNvGraphicFramePr>
          <p:nvPr>
            <p:extLst/>
          </p:nvPr>
        </p:nvGraphicFramePr>
        <p:xfrm>
          <a:off x="1597025" y="3149331"/>
          <a:ext cx="5951538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6" name="Equation" r:id="rId5" imgW="1536033" imgH="393529" progId="Equation.DSMT4">
                  <p:embed/>
                </p:oleObj>
              </mc:Choice>
              <mc:Fallback>
                <p:oleObj name="Equation" r:id="rId5" imgW="1536033" imgH="393529" progId="Equation.DSMT4">
                  <p:embed/>
                  <p:pic>
                    <p:nvPicPr>
                      <p:cNvPr id="2560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025" y="3149331"/>
                        <a:ext cx="5951538" cy="1525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Объект 3"/>
          <p:cNvGraphicFramePr>
            <a:graphicFrameLocks noChangeAspect="1"/>
          </p:cNvGraphicFramePr>
          <p:nvPr>
            <p:extLst/>
          </p:nvPr>
        </p:nvGraphicFramePr>
        <p:xfrm>
          <a:off x="1695450" y="5308331"/>
          <a:ext cx="5754688" cy="1525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37" name="Equation" r:id="rId7" imgW="1485900" imgH="393700" progId="Equation.DSMT4">
                  <p:embed/>
                </p:oleObj>
              </mc:Choice>
              <mc:Fallback>
                <p:oleObj name="Equation" r:id="rId7" imgW="1485900" imgH="393700" progId="Equation.DSMT4">
                  <p:embed/>
                  <p:pic>
                    <p:nvPicPr>
                      <p:cNvPr id="2560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5450" y="5308331"/>
                        <a:ext cx="5754688" cy="15255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7898D3-C2E7-491D-91E8-E087F389987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</a:rPr>
              <a:t>Запишем в явном виде это уравнение</a:t>
            </a:r>
          </a:p>
        </p:txBody>
      </p:sp>
    </p:spTree>
    <p:extLst>
      <p:ext uri="{BB962C8B-B14F-4D97-AF65-F5344CB8AC3E}">
        <p14:creationId xmlns:p14="http://schemas.microsoft.com/office/powerpoint/2010/main" val="1357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ChangeAspect="1"/>
          </p:cNvGraphicFramePr>
          <p:nvPr>
            <p:extLst/>
          </p:nvPr>
        </p:nvGraphicFramePr>
        <p:xfrm>
          <a:off x="683568" y="2319935"/>
          <a:ext cx="2588817" cy="796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2" name="Equation" r:id="rId3" imgW="660113" imgH="203112" progId="Equation.DSMT4">
                  <p:embed/>
                </p:oleObj>
              </mc:Choice>
              <mc:Fallback>
                <p:oleObj name="Equation" r:id="rId3" imgW="660113" imgH="203112" progId="Equation.DSMT4">
                  <p:embed/>
                  <p:pic>
                    <p:nvPicPr>
                      <p:cNvPr id="2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319935"/>
                        <a:ext cx="2588817" cy="7968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 descr="G:\Viliams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2292261"/>
            <a:ext cx="4932040" cy="456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A3316C29-E9EC-4AA8-876A-C81CF871588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700212" y="0"/>
          <a:ext cx="5743575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3" name="Equation" r:id="rId6" imgW="5743534" imgH="1514562" progId="Equation.DSMT4">
                  <p:embed/>
                </p:oleObj>
              </mc:Choice>
              <mc:Fallback>
                <p:oleObj name="Equation" r:id="rId6" imgW="5743534" imgH="1514562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A3316C29-E9EC-4AA8-876A-C81CF87158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00212" y="0"/>
                        <a:ext cx="5743575" cy="1514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53AA54-C92D-4EFE-B557-EBE40939E1E4}"/>
              </a:ext>
            </a:extLst>
          </p:cNvPr>
          <p:cNvSpPr txBox="1"/>
          <p:nvPr/>
        </p:nvSpPr>
        <p:spPr>
          <a:xfrm>
            <a:off x="-7984" y="1716413"/>
            <a:ext cx="91519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Arial" panose="020B0604020202020204" pitchFamily="34" charset="0"/>
              </a:rPr>
              <a:t>Написанное выражение это линейное уравнение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645024"/>
            <a:ext cx="4067945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Если построить экспериментальную зависимость 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cos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θ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=f(sin</a:t>
            </a:r>
            <a:r>
              <a:rPr lang="el-G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θ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, можно определить размеры блоков и деформации в образце.</a:t>
            </a:r>
          </a:p>
        </p:txBody>
      </p:sp>
    </p:spTree>
    <p:extLst>
      <p:ext uri="{BB962C8B-B14F-4D97-AF65-F5344CB8AC3E}">
        <p14:creationId xmlns:p14="http://schemas.microsoft.com/office/powerpoint/2010/main" val="4826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F77ED34A-8CE8-4D91-83F2-0114041FC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8"/>
            <a:ext cx="914400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latin typeface="Arial" panose="020B0604020202020204" pitchFamily="34" charset="0"/>
              </a:rPr>
              <a:t>Экспериментальные значения </a:t>
            </a:r>
            <a:endParaRPr lang="en-US" altLang="ru-RU" sz="36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  <a:latin typeface="Arial" panose="020B0604020202020204" pitchFamily="34" charset="0"/>
              </a:rPr>
              <a:t>интегральных ширин линий для порошка </a:t>
            </a:r>
            <a:r>
              <a:rPr lang="en-US" altLang="ru-RU" sz="3600" b="1" dirty="0">
                <a:solidFill>
                  <a:srgbClr val="0000FF"/>
                </a:solidFill>
                <a:latin typeface="Arial" panose="020B0604020202020204" pitchFamily="34" charset="0"/>
              </a:rPr>
              <a:t>Ni</a:t>
            </a:r>
            <a:endParaRPr lang="ru-RU" altLang="ru-RU" sz="36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 descr="G:\IMG133ab.bmp">
            <a:extLst>
              <a:ext uri="{FF2B5EF4-FFF2-40B4-BE49-F238E27FC236}">
                <a16:creationId xmlns="" xmlns:a16="http://schemas.microsoft.com/office/drawing/2014/main" id="{58A7296F-E716-48F2-8547-F507C836E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4895138" cy="43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44B709E-D113-4232-AEE5-98419A37326E}"/>
              </a:ext>
            </a:extLst>
          </p:cNvPr>
          <p:cNvSpPr/>
          <p:nvPr/>
        </p:nvSpPr>
        <p:spPr>
          <a:xfrm>
            <a:off x="4932040" y="2204864"/>
            <a:ext cx="4211960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Линия </a:t>
            </a:r>
            <a:r>
              <a:rPr lang="el-GR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β</a:t>
            </a:r>
            <a:r>
              <a:rPr lang="en-US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cos</a:t>
            </a:r>
            <a:r>
              <a:rPr lang="el-GR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θ</a:t>
            </a:r>
            <a:r>
              <a:rPr lang="en-US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=f</a:t>
            </a:r>
            <a:r>
              <a:rPr lang="ru-RU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sin</a:t>
            </a:r>
            <a:r>
              <a:rPr lang="el-GR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θ</a:t>
            </a:r>
            <a:r>
              <a:rPr lang="ru-RU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r>
              <a:rPr lang="en-US" altLang="ru-RU" sz="2400" b="1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0000FF"/>
                </a:solidFill>
                <a:latin typeface="Arial" panose="020B0604020202020204" pitchFamily="34" charset="0"/>
              </a:rPr>
              <a:t>проведена по двум точкам (111) и (222). Видно, что точки (кружки) соответствующие другим рефлексам не ложатся на эту прямую.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578FAB-E858-4222-A22F-87C95F54A0F0}"/>
              </a:ext>
            </a:extLst>
          </p:cNvPr>
          <p:cNvSpPr txBox="1"/>
          <p:nvPr/>
        </p:nvSpPr>
        <p:spPr>
          <a:xfrm>
            <a:off x="4955414" y="4938910"/>
            <a:ext cx="421196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</a:rPr>
              <a:t>Определяя угол наклона этой линии мы определяем </a:t>
            </a:r>
            <a:r>
              <a:rPr lang="ru-RU" sz="2000" dirty="0" err="1">
                <a:latin typeface="Arial" panose="020B0604020202020204" pitchFamily="34" charset="0"/>
              </a:rPr>
              <a:t>микродеформации</a:t>
            </a:r>
            <a:r>
              <a:rPr lang="ru-RU" sz="2000" dirty="0">
                <a:latin typeface="Arial" panose="020B0604020202020204" pitchFamily="34" charset="0"/>
              </a:rPr>
              <a:t> в кристаллитах и границах между ними</a:t>
            </a:r>
          </a:p>
        </p:txBody>
      </p:sp>
    </p:spTree>
    <p:extLst>
      <p:ext uri="{BB962C8B-B14F-4D97-AF65-F5344CB8AC3E}">
        <p14:creationId xmlns:p14="http://schemas.microsoft.com/office/powerpoint/2010/main" val="14992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455A31-6D25-464A-A764-5A6A610C94FA}"/>
              </a:ext>
            </a:extLst>
          </p:cNvPr>
          <p:cNvSpPr txBox="1"/>
          <p:nvPr/>
        </p:nvSpPr>
        <p:spPr>
          <a:xfrm>
            <a:off x="0" y="1889911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</a:rPr>
              <a:t>2. Рентгеновская топография</a:t>
            </a:r>
          </a:p>
          <a:p>
            <a:pPr algn="ctr"/>
            <a:r>
              <a:rPr lang="ru-RU" sz="3200" dirty="0">
                <a:solidFill>
                  <a:srgbClr val="FF0000"/>
                </a:solidFill>
                <a:latin typeface="Arial" panose="020B0604020202020204" pitchFamily="34" charset="0"/>
              </a:rPr>
              <a:t>(Анализ проекции изображения дифракционного рефлекса) </a:t>
            </a:r>
          </a:p>
        </p:txBody>
      </p:sp>
    </p:spTree>
    <p:extLst>
      <p:ext uri="{BB962C8B-B14F-4D97-AF65-F5344CB8AC3E}">
        <p14:creationId xmlns:p14="http://schemas.microsoft.com/office/powerpoint/2010/main" val="343588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6" descr="3-0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3340318"/>
            <a:ext cx="3851516" cy="351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7"/>
          <p:cNvSpPr txBox="1">
            <a:spLocks noChangeArrowheads="1"/>
          </p:cNvSpPr>
          <p:nvPr/>
        </p:nvSpPr>
        <p:spPr bwMode="auto">
          <a:xfrm>
            <a:off x="0" y="1963285"/>
            <a:ext cx="9144000" cy="1292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Рентгеновская </a:t>
            </a:r>
            <a:r>
              <a:rPr lang="ru-RU" altLang="ru-RU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топограмма</a:t>
            </a: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монокристалла кремния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с фрагментом интегральной схемы.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3333FF"/>
                </a:solidFill>
                <a:latin typeface="Arial" panose="020B0604020202020204" pitchFamily="34" charset="0"/>
              </a:rPr>
              <a:t>На фотографии наряду с элементами топологии схемы видны дислокационные линии (кометообразные линии), пересекающие </a:t>
            </a:r>
            <a:r>
              <a:rPr lang="ru-RU" altLang="ru-RU" sz="1500" b="1" dirty="0" err="1">
                <a:solidFill>
                  <a:srgbClr val="3333FF"/>
                </a:solidFill>
                <a:latin typeface="Arial" panose="020B0604020202020204" pitchFamily="34" charset="0"/>
              </a:rPr>
              <a:t>топограмму</a:t>
            </a:r>
            <a:r>
              <a:rPr lang="ru-RU" altLang="ru-RU" sz="1500" b="1" dirty="0">
                <a:solidFill>
                  <a:srgbClr val="3333FF"/>
                </a:solidFill>
                <a:latin typeface="Arial" panose="020B0604020202020204" pitchFamily="34" charset="0"/>
              </a:rPr>
              <a:t> по диагонали</a:t>
            </a: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2711373" y="5246974"/>
            <a:ext cx="1860628" cy="1554905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5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1" y="3950133"/>
            <a:ext cx="2592694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фрагмент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будущей микросхемы</a:t>
            </a:r>
          </a:p>
        </p:txBody>
      </p:sp>
      <p:sp>
        <p:nvSpPr>
          <p:cNvPr id="60422" name="Line 7"/>
          <p:cNvSpPr>
            <a:spLocks noChangeShapeType="1"/>
          </p:cNvSpPr>
          <p:nvPr/>
        </p:nvSpPr>
        <p:spPr bwMode="auto">
          <a:xfrm>
            <a:off x="2592695" y="4217355"/>
            <a:ext cx="1115209" cy="93479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cxnSp>
        <p:nvCxnSpPr>
          <p:cNvPr id="3" name="Прямая со стрелкой 2"/>
          <p:cNvCxnSpPr>
            <a:cxnSpLocks/>
            <a:stCxn id="4" idx="1"/>
          </p:cNvCxnSpPr>
          <p:nvPr/>
        </p:nvCxnSpPr>
        <p:spPr>
          <a:xfrm flipH="1">
            <a:off x="4716016" y="4196354"/>
            <a:ext cx="2100786" cy="744814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16802" y="3934744"/>
            <a:ext cx="234878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latin typeface="Arial" panose="020B0604020202020204" pitchFamily="34" charset="0"/>
              </a:rPr>
              <a:t>Дислокации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659A1D01-4048-4421-BE68-56F27E4F9506}"/>
              </a:ext>
            </a:extLst>
          </p:cNvPr>
          <p:cNvSpPr/>
          <p:nvPr/>
        </p:nvSpPr>
        <p:spPr>
          <a:xfrm>
            <a:off x="0" y="0"/>
            <a:ext cx="9165587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Анализ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Arial" panose="020B0604020202020204" pitchFamily="34" charset="0"/>
              </a:rPr>
              <a:t>Тонкой структуры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</a:rPr>
              <a:t>дифракционного рефлекса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31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  <p:bldP spid="60422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1183_479406405456017_60849831_n">
            <a:extLst>
              <a:ext uri="{FF2B5EF4-FFF2-40B4-BE49-F238E27FC236}">
                <a16:creationId xmlns="" xmlns:a16="http://schemas.microsoft.com/office/drawing/2014/main" id="{ED950D88-AEF5-425A-8F01-317782451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5" y="1629381"/>
            <a:ext cx="7836010" cy="521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BE871B-8C4D-4D74-85CE-BA0481627456}"/>
              </a:ext>
            </a:extLst>
          </p:cNvPr>
          <p:cNvSpPr txBox="1"/>
          <p:nvPr/>
        </p:nvSpPr>
        <p:spPr>
          <a:xfrm>
            <a:off x="0" y="-2195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Как надо слушать </a:t>
            </a:r>
          </a:p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музыку</a:t>
            </a:r>
          </a:p>
        </p:txBody>
      </p:sp>
    </p:spTree>
    <p:extLst>
      <p:ext uri="{BB962C8B-B14F-4D97-AF65-F5344CB8AC3E}">
        <p14:creationId xmlns:p14="http://schemas.microsoft.com/office/powerpoint/2010/main" val="4115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="" xmlns:a16="http://schemas.microsoft.com/office/drawing/2014/main" id="{054A94F2-636B-4198-8AF0-4163B76D4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Стереотопограммы кристалла кремния,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CC"/>
                </a:solidFill>
              </a:rPr>
              <a:t>снятые по методике Бормана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="" xmlns:a16="http://schemas.microsoft.com/office/drawing/2014/main" id="{7443AFD8-96E0-4521-82AB-18688CB1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4438"/>
            <a:ext cx="4643438" cy="407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62EAE5E7-ED7E-45A2-BD1B-4277DE0A9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3014663"/>
            <a:ext cx="2735263" cy="1152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5" name="Line 9">
            <a:extLst>
              <a:ext uri="{FF2B5EF4-FFF2-40B4-BE49-F238E27FC236}">
                <a16:creationId xmlns="" xmlns:a16="http://schemas.microsoft.com/office/drawing/2014/main" id="{DA234E8D-A054-471A-A012-29FD6A5EA3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5900" y="2151063"/>
            <a:ext cx="14398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10">
            <a:extLst>
              <a:ext uri="{FF2B5EF4-FFF2-40B4-BE49-F238E27FC236}">
                <a16:creationId xmlns="" xmlns:a16="http://schemas.microsoft.com/office/drawing/2014/main" id="{F87BB5D0-B590-46E0-B531-1BE961F945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2151063"/>
            <a:ext cx="129698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" name="Line 11">
            <a:extLst>
              <a:ext uri="{FF2B5EF4-FFF2-40B4-BE49-F238E27FC236}">
                <a16:creationId xmlns="" xmlns:a16="http://schemas.microsoft.com/office/drawing/2014/main" id="{6EC2064F-BDA6-4407-8EFA-81926FD57087}"/>
              </a:ext>
            </a:extLst>
          </p:cNvPr>
          <p:cNvSpPr>
            <a:spLocks noChangeShapeType="1"/>
          </p:cNvSpPr>
          <p:nvPr/>
        </p:nvSpPr>
        <p:spPr bwMode="auto">
          <a:xfrm>
            <a:off x="1655763" y="2151063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Line 12">
            <a:extLst>
              <a:ext uri="{FF2B5EF4-FFF2-40B4-BE49-F238E27FC236}">
                <a16:creationId xmlns="" xmlns:a16="http://schemas.microsoft.com/office/drawing/2014/main" id="{925907A1-5381-479A-BD25-E9012EEBB4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2151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Line 13">
            <a:extLst>
              <a:ext uri="{FF2B5EF4-FFF2-40B4-BE49-F238E27FC236}">
                <a16:creationId xmlns="" xmlns:a16="http://schemas.microsoft.com/office/drawing/2014/main" id="{E8384B27-A6D7-4706-BBE9-A30912C753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1163" y="3159125"/>
            <a:ext cx="1296987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4">
            <a:extLst>
              <a:ext uri="{FF2B5EF4-FFF2-40B4-BE49-F238E27FC236}">
                <a16:creationId xmlns="" xmlns:a16="http://schemas.microsoft.com/office/drawing/2014/main" id="{7B81FB22-3BD8-4488-93A1-B85B04A9E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8150" y="2151063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Text Box 6">
            <a:extLst>
              <a:ext uri="{FF2B5EF4-FFF2-40B4-BE49-F238E27FC236}">
                <a16:creationId xmlns="" xmlns:a16="http://schemas.microsoft.com/office/drawing/2014/main" id="{DEF136B5-6C83-487F-9B72-B0F787C17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00CC"/>
                </a:solidFill>
              </a:rPr>
              <a:t>Кристалл имеет форму прямоугольной призмы, трансмиссионные топограммы  получены с двух его граней под прямым углом. Топограммы позволяют получить  полную реконструкцию объема образца (из работы В.И.Никитенко, Л.Н. Данильчука).</a:t>
            </a:r>
          </a:p>
        </p:txBody>
      </p:sp>
      <p:pic>
        <p:nvPicPr>
          <p:cNvPr id="92172" name="Picture 3" descr="E:\124a.tif">
            <a:extLst>
              <a:ext uri="{FF2B5EF4-FFF2-40B4-BE49-F238E27FC236}">
                <a16:creationId xmlns="" xmlns:a16="http://schemas.microsoft.com/office/drawing/2014/main" id="{F7D0885A-ABC6-45DA-BBB1-83D67A1DF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14438"/>
            <a:ext cx="37861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4" descr="E:\123a.tif">
            <a:extLst>
              <a:ext uri="{FF2B5EF4-FFF2-40B4-BE49-F238E27FC236}">
                <a16:creationId xmlns="" xmlns:a16="http://schemas.microsoft.com/office/drawing/2014/main" id="{51D08601-A5F0-4302-A48F-3ED6FAA72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988" y="3357563"/>
            <a:ext cx="37830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512537D3-8786-4748-A615-CC718D31E7D7}"/>
              </a:ext>
            </a:extLst>
          </p:cNvPr>
          <p:cNvCxnSpPr/>
          <p:nvPr/>
        </p:nvCxnSpPr>
        <p:spPr>
          <a:xfrm rot="5400000">
            <a:off x="1393825" y="1963738"/>
            <a:ext cx="1214437" cy="1588"/>
          </a:xfrm>
          <a:prstGeom prst="straightConnector1">
            <a:avLst/>
          </a:prstGeom>
          <a:ln w="57150">
            <a:solidFill>
              <a:srgbClr val="6666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="" xmlns:a16="http://schemas.microsoft.com/office/drawing/2014/main" id="{8AD777EF-4F49-4A2C-965C-E278A84E38DF}"/>
              </a:ext>
            </a:extLst>
          </p:cNvPr>
          <p:cNvCxnSpPr/>
          <p:nvPr/>
        </p:nvCxnSpPr>
        <p:spPr>
          <a:xfrm rot="5400000">
            <a:off x="1822450" y="1963738"/>
            <a:ext cx="1214437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EC49094E-0D7D-4BE2-9111-2D79A1884EC5}"/>
              </a:ext>
            </a:extLst>
          </p:cNvPr>
          <p:cNvCxnSpPr/>
          <p:nvPr/>
        </p:nvCxnSpPr>
        <p:spPr>
          <a:xfrm flipV="1">
            <a:off x="500063" y="3571875"/>
            <a:ext cx="1143000" cy="9286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77" name="TextBox 22">
            <a:extLst>
              <a:ext uri="{FF2B5EF4-FFF2-40B4-BE49-F238E27FC236}">
                <a16:creationId xmlns="" xmlns:a16="http://schemas.microsoft.com/office/drawing/2014/main" id="{9E061EEB-91E1-43A3-A276-D53654542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86313"/>
            <a:ext cx="4640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Черные стрелки – направления просвечивания;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6666FF"/>
                </a:solidFill>
              </a:rPr>
              <a:t>Синяя стрелка – направление роста кристалла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="" xmlns:a16="http://schemas.microsoft.com/office/drawing/2014/main" id="{0BBBC273-7C7B-461C-95F7-F2846077B99D}"/>
              </a:ext>
            </a:extLst>
          </p:cNvPr>
          <p:cNvCxnSpPr/>
          <p:nvPr/>
        </p:nvCxnSpPr>
        <p:spPr>
          <a:xfrm>
            <a:off x="1785938" y="3786188"/>
            <a:ext cx="34290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="" xmlns:a16="http://schemas.microsoft.com/office/drawing/2014/main" id="{DE00EAA4-A622-4360-BF46-90CBE67A4D4B}"/>
              </a:ext>
            </a:extLst>
          </p:cNvPr>
          <p:cNvCxnSpPr/>
          <p:nvPr/>
        </p:nvCxnSpPr>
        <p:spPr>
          <a:xfrm>
            <a:off x="2571750" y="1714500"/>
            <a:ext cx="2643188" cy="428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5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3" grpId="0" animBg="1"/>
      <p:bldP spid="9217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ic.academic.ru/pictures/bse/jpg/0214888872.jpg">
            <a:extLst>
              <a:ext uri="{FF2B5EF4-FFF2-40B4-BE49-F238E27FC236}">
                <a16:creationId xmlns="" xmlns:a16="http://schemas.microsoft.com/office/drawing/2014/main" id="{AFD55F2A-A2A1-4AA9-A927-3ED13629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9916715-4656-4F15-AF99-3CD850CC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/>
              <a:t>Топограмма монокристалла кремния, полученная по методу широкого квази параллельного пучка. Толщина кристалла 0,3 </a:t>
            </a:r>
            <a:r>
              <a:rPr lang="ru-RU" altLang="ru-RU" sz="2400" b="1" i="1"/>
              <a:t>мм</a:t>
            </a:r>
            <a:r>
              <a:rPr lang="ru-RU" altLang="ru-RU" sz="2400" b="1"/>
              <a:t>. Видны отдельные ростовые дислокации (тёмные линии). Излучение </a:t>
            </a:r>
            <a:r>
              <a:rPr lang="en-US" altLang="ru-RU" sz="2400" b="1"/>
              <a:t>CuK</a:t>
            </a:r>
            <a:r>
              <a:rPr lang="el-GR" altLang="ru-RU" sz="2400" b="1"/>
              <a:t>α</a:t>
            </a:r>
            <a:endParaRPr lang="ru-RU" altLang="ru-RU" sz="2400" b="1"/>
          </a:p>
        </p:txBody>
      </p:sp>
    </p:spTree>
    <p:extLst>
      <p:ext uri="{BB962C8B-B14F-4D97-AF65-F5344CB8AC3E}">
        <p14:creationId xmlns:p14="http://schemas.microsoft.com/office/powerpoint/2010/main" val="375482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07D8FD-3CD1-457F-A316-58699D41C92C}"/>
              </a:ext>
            </a:extLst>
          </p:cNvPr>
          <p:cNvSpPr txBox="1"/>
          <p:nvPr/>
        </p:nvSpPr>
        <p:spPr>
          <a:xfrm>
            <a:off x="0" y="1844824"/>
            <a:ext cx="91440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Для решения этой задачи приходится исследовать тонкую структуру дифракционных рефлексов </a:t>
            </a:r>
          </a:p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(практически под микроскопом)</a:t>
            </a:r>
          </a:p>
        </p:txBody>
      </p:sp>
    </p:spTree>
    <p:extLst>
      <p:ext uri="{BB962C8B-B14F-4D97-AF65-F5344CB8AC3E}">
        <p14:creationId xmlns:p14="http://schemas.microsoft.com/office/powerpoint/2010/main" val="27897103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="" xmlns:a16="http://schemas.microsoft.com/office/drawing/2014/main" id="{2C5177F9-B321-4419-8961-6C5FBC1C7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954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Идея получения микрорентгенограмм (топограмм), предложена Бергом </a:t>
            </a:r>
            <a:endParaRPr lang="en-US" altLang="ru-RU" b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CC"/>
                </a:solidFill>
              </a:rPr>
              <a:t>в 1931 году</a:t>
            </a:r>
          </a:p>
        </p:txBody>
      </p:sp>
      <p:pic>
        <p:nvPicPr>
          <p:cNvPr id="3" name="Picture 5" descr="G:\Review-Topografics\FIGS\Без имени1.tif">
            <a:extLst>
              <a:ext uri="{FF2B5EF4-FFF2-40B4-BE49-F238E27FC236}">
                <a16:creationId xmlns="" xmlns:a16="http://schemas.microsoft.com/office/drawing/2014/main" id="{76875E18-5450-4868-89D4-60BF4A8A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091767"/>
            <a:ext cx="9132887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51924264-6725-44C3-8B53-065A894DC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86214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 dirty="0">
                <a:solidFill>
                  <a:srgbClr val="0000FF"/>
                </a:solidFill>
              </a:rPr>
              <a:t>Berg W. </a:t>
            </a:r>
            <a:r>
              <a:rPr lang="en-US" altLang="ru-RU" sz="2800" i="1" dirty="0" err="1">
                <a:solidFill>
                  <a:srgbClr val="0000FF"/>
                </a:solidFill>
              </a:rPr>
              <a:t>Naturwissenschaften</a:t>
            </a:r>
            <a:r>
              <a:rPr lang="en-US" altLang="ru-RU" sz="2800" i="1" dirty="0">
                <a:solidFill>
                  <a:srgbClr val="0000FF"/>
                </a:solidFill>
              </a:rPr>
              <a:t>, 1931, 9, p.391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i="1" dirty="0">
                <a:solidFill>
                  <a:srgbClr val="0000FF"/>
                </a:solidFill>
              </a:rPr>
              <a:t>Berg W. </a:t>
            </a:r>
            <a:r>
              <a:rPr lang="en-US" altLang="ru-RU" sz="2800" i="1" dirty="0" err="1">
                <a:solidFill>
                  <a:srgbClr val="0000FF"/>
                </a:solidFill>
              </a:rPr>
              <a:t>Z.Krist</a:t>
            </a:r>
            <a:r>
              <a:rPr lang="en-US" altLang="ru-RU" sz="2800" i="1" dirty="0">
                <a:solidFill>
                  <a:srgbClr val="0000FF"/>
                </a:solidFill>
              </a:rPr>
              <a:t>., 1934, B89,3,p.286 </a:t>
            </a:r>
            <a:endParaRPr lang="ru-RU" altLang="ru-RU" sz="2800" i="1" dirty="0">
              <a:solidFill>
                <a:srgbClr val="0000FF"/>
              </a:solidFill>
            </a:endParaRPr>
          </a:p>
        </p:txBody>
      </p:sp>
      <p:sp>
        <p:nvSpPr>
          <p:cNvPr id="29701" name="TextBox 5">
            <a:extLst>
              <a:ext uri="{FF2B5EF4-FFF2-40B4-BE49-F238E27FC236}">
                <a16:creationId xmlns="" xmlns:a16="http://schemas.microsoft.com/office/drawing/2014/main" id="{2681A2CF-6BDD-4B95-A71A-4D421C62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25" y="4806392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1</a:t>
            </a:r>
          </a:p>
        </p:txBody>
      </p:sp>
      <p:sp>
        <p:nvSpPr>
          <p:cNvPr id="29702" name="TextBox 6">
            <a:extLst>
              <a:ext uri="{FF2B5EF4-FFF2-40B4-BE49-F238E27FC236}">
                <a16:creationId xmlns="" xmlns:a16="http://schemas.microsoft.com/office/drawing/2014/main" id="{E2F18714-9B52-4C05-9521-2DB549AC6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438" y="4806392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29703" name="TextBox 7">
            <a:extLst>
              <a:ext uri="{FF2B5EF4-FFF2-40B4-BE49-F238E27FC236}">
                <a16:creationId xmlns="" xmlns:a16="http://schemas.microsoft.com/office/drawing/2014/main" id="{6CE52C42-DFF0-420E-A4CD-CE007D2A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806392"/>
            <a:ext cx="42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2000" b="1">
                <a:solidFill>
                  <a:srgbClr val="0000CC"/>
                </a:solidFill>
              </a:rPr>
              <a:t>λ</a:t>
            </a:r>
            <a:r>
              <a:rPr lang="ru-RU" altLang="ru-RU" sz="2000" b="1" baseline="-25000">
                <a:solidFill>
                  <a:srgbClr val="0000CC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85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29701" grpId="0"/>
      <p:bldP spid="29702" grpId="0"/>
      <p:bldP spid="29703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="" xmlns:a16="http://schemas.microsoft.com/office/drawing/2014/main" id="{EC808A61-180A-4CC5-8B44-38C56EE8C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1" y="1124744"/>
            <a:ext cx="7072312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5539" name="Объект 2">
            <a:extLst>
              <a:ext uri="{FF2B5EF4-FFF2-40B4-BE49-F238E27FC236}">
                <a16:creationId xmlns="" xmlns:a16="http://schemas.microsoft.com/office/drawing/2014/main" id="{F98ECF07-79F3-4422-A27C-C710F013C1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6623" y="4869657"/>
          <a:ext cx="24209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" name="Equation" r:id="rId4" imgW="2419128" imgH="792683" progId="Equation.DSMT4">
                  <p:embed/>
                </p:oleObj>
              </mc:Choice>
              <mc:Fallback>
                <p:oleObj name="Equation" r:id="rId4" imgW="2419128" imgH="792683" progId="Equation.DSMT4">
                  <p:embed/>
                  <p:pic>
                    <p:nvPicPr>
                      <p:cNvPr id="65539" name="Объект 2">
                        <a:extLst>
                          <a:ext uri="{FF2B5EF4-FFF2-40B4-BE49-F238E27FC236}">
                            <a16:creationId xmlns="" xmlns:a16="http://schemas.microsoft.com/office/drawing/2014/main" id="{F98ECF07-79F3-4422-A27C-C710F013C1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623" y="4869657"/>
                        <a:ext cx="2420938" cy="792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Объект 4">
            <a:extLst>
              <a:ext uri="{FF2B5EF4-FFF2-40B4-BE49-F238E27FC236}">
                <a16:creationId xmlns="" xmlns:a16="http://schemas.microsoft.com/office/drawing/2014/main" id="{873DD2D0-B9FE-4555-8F38-9C9DA058B1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117973" y="6022182"/>
          <a:ext cx="181927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" name="Equation" r:id="rId6" imgW="1818150" imgH="462525" progId="Equation.DSMT4">
                  <p:embed/>
                </p:oleObj>
              </mc:Choice>
              <mc:Fallback>
                <p:oleObj name="Equation" r:id="rId6" imgW="1818150" imgH="462525" progId="Equation.DSMT4">
                  <p:embed/>
                  <p:pic>
                    <p:nvPicPr>
                      <p:cNvPr id="65540" name="Объект 4">
                        <a:extLst>
                          <a:ext uri="{FF2B5EF4-FFF2-40B4-BE49-F238E27FC236}">
                            <a16:creationId xmlns="" xmlns:a16="http://schemas.microsoft.com/office/drawing/2014/main" id="{873DD2D0-B9FE-4555-8F38-9C9DA058B1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973" y="6022182"/>
                        <a:ext cx="181927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Объект 5">
            <a:extLst>
              <a:ext uri="{FF2B5EF4-FFF2-40B4-BE49-F238E27FC236}">
                <a16:creationId xmlns="" xmlns:a16="http://schemas.microsoft.com/office/drawing/2014/main" id="{AD2A99F1-F9CE-4165-B20C-D5F7910F808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349998" y="5806282"/>
          <a:ext cx="2595563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" name="Equation" r:id="rId8" imgW="2596896" imgH="937260" progId="Equation.DSMT4">
                  <p:embed/>
                </p:oleObj>
              </mc:Choice>
              <mc:Fallback>
                <p:oleObj name="Equation" r:id="rId8" imgW="2596896" imgH="937260" progId="Equation.DSMT4">
                  <p:embed/>
                  <p:pic>
                    <p:nvPicPr>
                      <p:cNvPr id="65541" name="Объект 5">
                        <a:extLst>
                          <a:ext uri="{FF2B5EF4-FFF2-40B4-BE49-F238E27FC236}">
                            <a16:creationId xmlns="" xmlns:a16="http://schemas.microsoft.com/office/drawing/2014/main" id="{AD2A99F1-F9CE-4165-B20C-D5F7910F80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998" y="5806282"/>
                        <a:ext cx="2595563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413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Физика идеи БЕРГА</a:t>
            </a:r>
          </a:p>
        </p:txBody>
      </p:sp>
    </p:spTree>
    <p:extLst>
      <p:ext uri="{BB962C8B-B14F-4D97-AF65-F5344CB8AC3E}">
        <p14:creationId xmlns:p14="http://schemas.microsoft.com/office/powerpoint/2010/main" val="8492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Rectangle 7">
            <a:extLst>
              <a:ext uri="{FF2B5EF4-FFF2-40B4-BE49-F238E27FC236}">
                <a16:creationId xmlns="" xmlns:a16="http://schemas.microsoft.com/office/drawing/2014/main" id="{99025141-08EE-4A48-AC9B-DC356FF2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125538"/>
            <a:ext cx="5543550" cy="4319587"/>
          </a:xfrm>
          <a:prstGeom prst="rect">
            <a:avLst/>
          </a:prstGeom>
          <a:solidFill>
            <a:schemeClr val="accent1"/>
          </a:solidFill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43013" name="Text Box 5">
            <a:extLst>
              <a:ext uri="{FF2B5EF4-FFF2-40B4-BE49-F238E27FC236}">
                <a16:creationId xmlns="" xmlns:a16="http://schemas.microsoft.com/office/drawing/2014/main" id="{697D4761-FB3E-409C-A6FB-347A81D2D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CC"/>
                </a:solidFill>
              </a:rPr>
              <a:t>Схема Ланга</a:t>
            </a:r>
          </a:p>
        </p:txBody>
      </p:sp>
      <p:pic>
        <p:nvPicPr>
          <p:cNvPr id="43016" name="Picture 8" descr="Lang">
            <a:extLst>
              <a:ext uri="{FF2B5EF4-FFF2-40B4-BE49-F238E27FC236}">
                <a16:creationId xmlns="" xmlns:a16="http://schemas.microsoft.com/office/drawing/2014/main" id="{FCC56D7F-4314-4417-9F9B-1AE516A8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54006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="" xmlns:a16="http://schemas.microsoft.com/office/drawing/2014/main" id="{C52B977F-947B-491C-818F-93C37E33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4995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>
                <a:solidFill>
                  <a:srgbClr val="0000CC"/>
                </a:solidFill>
              </a:rPr>
              <a:t>A.R.Lang, The Projection Topograph. A New Method in X-ray Diffraction Micrography,</a:t>
            </a:r>
            <a:endParaRPr lang="ru-RU" altLang="ru-RU" sz="1800" i="1">
              <a:solidFill>
                <a:srgbClr val="0000CC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i="1">
                <a:solidFill>
                  <a:srgbClr val="0000CC"/>
                </a:solidFill>
              </a:rPr>
              <a:t>Acta </a:t>
            </a:r>
            <a:r>
              <a:rPr lang="en-US" altLang="ru-RU" sz="1800" i="1">
                <a:solidFill>
                  <a:srgbClr val="0000CC"/>
                </a:solidFill>
              </a:rPr>
              <a:t>C</a:t>
            </a:r>
            <a:r>
              <a:rPr lang="ru-RU" altLang="ru-RU" sz="1800" i="1">
                <a:solidFill>
                  <a:srgbClr val="0000CC"/>
                </a:solidFill>
              </a:rPr>
              <a:t>ryst.12,</a:t>
            </a:r>
            <a:r>
              <a:rPr lang="en-US" altLang="ru-RU" sz="1800" i="1">
                <a:solidFill>
                  <a:srgbClr val="0000CC"/>
                </a:solidFill>
              </a:rPr>
              <a:t> </a:t>
            </a:r>
            <a:r>
              <a:rPr lang="ru-RU" altLang="ru-RU" sz="1800" i="1">
                <a:solidFill>
                  <a:srgbClr val="0000CC"/>
                </a:solidFill>
              </a:rPr>
              <a:t>249-250,</a:t>
            </a:r>
            <a:r>
              <a:rPr lang="en-US" altLang="ru-RU" sz="1800" i="1">
                <a:solidFill>
                  <a:srgbClr val="0000CC"/>
                </a:solidFill>
              </a:rPr>
              <a:t> </a:t>
            </a:r>
            <a:r>
              <a:rPr lang="ru-RU" altLang="ru-RU" sz="1800" i="1">
                <a:solidFill>
                  <a:srgbClr val="0000CC"/>
                </a:solidFill>
              </a:rPr>
              <a:t>(1959) </a:t>
            </a:r>
          </a:p>
        </p:txBody>
      </p:sp>
      <p:sp>
        <p:nvSpPr>
          <p:cNvPr id="43018" name="Text Box 10">
            <a:extLst>
              <a:ext uri="{FF2B5EF4-FFF2-40B4-BE49-F238E27FC236}">
                <a16:creationId xmlns="" xmlns:a16="http://schemas.microsoft.com/office/drawing/2014/main" id="{BD25EA28-D878-48DB-A4FA-C2D48CCB2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062163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0</a:t>
            </a:r>
            <a:endParaRPr lang="ru-RU" altLang="ru-RU" sz="1400" b="1" baseline="-25000"/>
          </a:p>
        </p:txBody>
      </p:sp>
      <p:sp>
        <p:nvSpPr>
          <p:cNvPr id="43019" name="Text Box 11">
            <a:extLst>
              <a:ext uri="{FF2B5EF4-FFF2-40B4-BE49-F238E27FC236}">
                <a16:creationId xmlns="" xmlns:a16="http://schemas.microsoft.com/office/drawing/2014/main" id="{1A6FD26E-95D2-44A4-9EE1-077FD60B7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2997200"/>
            <a:ext cx="395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R</a:t>
            </a:r>
            <a:r>
              <a:rPr lang="en-US" altLang="ru-RU" sz="1400" b="1" baseline="-25000"/>
              <a:t>H</a:t>
            </a:r>
            <a:endParaRPr lang="ru-RU" altLang="ru-RU" sz="1400" b="1" baseline="-25000"/>
          </a:p>
        </p:txBody>
      </p:sp>
      <p:sp>
        <p:nvSpPr>
          <p:cNvPr id="43020" name="Text Box 12">
            <a:extLst>
              <a:ext uri="{FF2B5EF4-FFF2-40B4-BE49-F238E27FC236}">
                <a16:creationId xmlns="" xmlns:a16="http://schemas.microsoft.com/office/drawing/2014/main" id="{0EFF8CE8-BC6C-42AC-A33E-C2264EE24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325" y="1917700"/>
            <a:ext cx="3762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1</a:t>
            </a:r>
            <a:endParaRPr lang="ru-RU" altLang="ru-RU" sz="1400" b="1" baseline="-25000"/>
          </a:p>
        </p:txBody>
      </p:sp>
      <p:sp>
        <p:nvSpPr>
          <p:cNvPr id="43021" name="Text Box 13">
            <a:extLst>
              <a:ext uri="{FF2B5EF4-FFF2-40B4-BE49-F238E27FC236}">
                <a16:creationId xmlns="" xmlns:a16="http://schemas.microsoft.com/office/drawing/2014/main" id="{3F97DFE3-129F-4A9E-AC6B-DE39D5651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1701800"/>
            <a:ext cx="3762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1"/>
              <a:t>K</a:t>
            </a:r>
            <a:r>
              <a:rPr lang="en-US" altLang="ru-RU" sz="1400" b="1" baseline="-25000"/>
              <a:t>2</a:t>
            </a:r>
            <a:endParaRPr lang="ru-RU" altLang="ru-RU" sz="1400" b="1" baseline="-25000"/>
          </a:p>
        </p:txBody>
      </p:sp>
      <p:sp>
        <p:nvSpPr>
          <p:cNvPr id="43022" name="Text Box 14">
            <a:extLst>
              <a:ext uri="{FF2B5EF4-FFF2-40B4-BE49-F238E27FC236}">
                <a16:creationId xmlns="" xmlns:a16="http://schemas.microsoft.com/office/drawing/2014/main" id="{98C9A051-6DB0-4F89-9103-E5013F130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797425"/>
            <a:ext cx="1457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Сканирование</a:t>
            </a:r>
          </a:p>
        </p:txBody>
      </p:sp>
      <p:sp>
        <p:nvSpPr>
          <p:cNvPr id="43023" name="Text Box 15">
            <a:extLst>
              <a:ext uri="{FF2B5EF4-FFF2-40B4-BE49-F238E27FC236}">
                <a16:creationId xmlns="" xmlns:a16="http://schemas.microsoft.com/office/drawing/2014/main" id="{ACA96CE9-1CEB-4330-AF91-EF70BCA0C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50" y="1587500"/>
            <a:ext cx="3095625" cy="35385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S-</a:t>
            </a:r>
            <a:r>
              <a:rPr lang="ru-RU" altLang="ru-RU" sz="1600" b="1"/>
              <a:t>точечный источник рентгеновского излучения;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C</a:t>
            </a:r>
            <a:r>
              <a:rPr lang="ru-RU" altLang="ru-RU" sz="1600" b="1"/>
              <a:t>-образец;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P-</a:t>
            </a:r>
            <a:r>
              <a:rPr lang="ru-RU" altLang="ru-RU" sz="1600" b="1"/>
              <a:t>фотографическая пластика;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R</a:t>
            </a:r>
            <a:r>
              <a:rPr lang="en-US" altLang="ru-RU" sz="1600" b="1" baseline="-25000"/>
              <a:t>0</a:t>
            </a:r>
            <a:r>
              <a:rPr lang="en-US" altLang="ru-RU" sz="1600" b="1"/>
              <a:t> </a:t>
            </a:r>
            <a:r>
              <a:rPr lang="ru-RU" altLang="ru-RU" sz="1600" b="1"/>
              <a:t>и</a:t>
            </a:r>
            <a:r>
              <a:rPr lang="en-US" altLang="ru-RU" sz="1600" b="1"/>
              <a:t> R</a:t>
            </a:r>
            <a:r>
              <a:rPr lang="en-US" altLang="ru-RU" sz="1600" b="1" baseline="-25000"/>
              <a:t>H</a:t>
            </a:r>
            <a:r>
              <a:rPr lang="en-US" altLang="ru-RU" sz="1600" b="1"/>
              <a:t>-</a:t>
            </a:r>
            <a:r>
              <a:rPr lang="ru-RU" altLang="ru-RU" sz="1600" b="1"/>
              <a:t>проходящий и дифрагированный пучки;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1</a:t>
            </a:r>
            <a:r>
              <a:rPr lang="ru-RU" altLang="ru-RU" sz="1600" b="1"/>
              <a:t>-щель коллиматора формирующая первичный пучок;</a:t>
            </a:r>
            <a:r>
              <a:rPr lang="en-US" altLang="ru-RU" sz="1600" b="1"/>
              <a:t> </a:t>
            </a:r>
            <a:endParaRPr lang="ru-RU" altLang="ru-RU" sz="16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/>
              <a:t>K</a:t>
            </a:r>
            <a:r>
              <a:rPr lang="en-US" altLang="ru-RU" sz="1600" b="1" baseline="-25000"/>
              <a:t>2</a:t>
            </a:r>
            <a:r>
              <a:rPr lang="en-US" altLang="ru-RU" sz="1600" b="1"/>
              <a:t>-</a:t>
            </a:r>
            <a:r>
              <a:rPr lang="ru-RU" altLang="ru-RU" sz="1600" b="1"/>
              <a:t>щель выбирающая дифрагированный или проходящий пучки для регистрации </a:t>
            </a:r>
          </a:p>
        </p:txBody>
      </p:sp>
    </p:spTree>
    <p:extLst>
      <p:ext uri="{BB962C8B-B14F-4D97-AF65-F5344CB8AC3E}">
        <p14:creationId xmlns:p14="http://schemas.microsoft.com/office/powerpoint/2010/main" val="210364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5" grpId="0" animBg="1"/>
      <p:bldP spid="43013" grpId="0" animBg="1"/>
      <p:bldP spid="43014" grpId="0" animBg="1"/>
      <p:bldP spid="43018" grpId="0"/>
      <p:bldP spid="43019" grpId="0"/>
      <p:bldP spid="43020" grpId="0"/>
      <p:bldP spid="43021" grpId="0"/>
      <p:bldP spid="43022" grpId="0"/>
      <p:bldP spid="43023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Рисунок 1" descr="Описание: D:\Без имени3.jpg">
            <a:extLst>
              <a:ext uri="{FF2B5EF4-FFF2-40B4-BE49-F238E27FC236}">
                <a16:creationId xmlns="" xmlns:a16="http://schemas.microsoft.com/office/drawing/2014/main" id="{825BBD67-FB7A-41D6-951A-85526A96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412"/>
            <a:ext cx="6624637" cy="424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2">
            <a:extLst>
              <a:ext uri="{FF2B5EF4-FFF2-40B4-BE49-F238E27FC236}">
                <a16:creationId xmlns="" xmlns:a16="http://schemas.microsoft.com/office/drawing/2014/main" id="{5ADE6964-ACF3-4E26-AEE5-B347D1C9A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/>
              <a:t>Рентгеновский гониометр для топографии по схеме Ланга (</a:t>
            </a:r>
            <a:r>
              <a:rPr lang="en-US" altLang="ru-RU" sz="3600" b="1"/>
              <a:t>Rigaku)</a:t>
            </a:r>
            <a:endParaRPr lang="ru-RU" altLang="ru-RU" sz="3600" b="1"/>
          </a:p>
        </p:txBody>
      </p:sp>
      <p:sp>
        <p:nvSpPr>
          <p:cNvPr id="93188" name="TextBox 3">
            <a:extLst>
              <a:ext uri="{FF2B5EF4-FFF2-40B4-BE49-F238E27FC236}">
                <a16:creationId xmlns="" xmlns:a16="http://schemas.microsoft.com/office/drawing/2014/main" id="{5D8E63BB-7DBA-44B1-8A37-5BA717645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9588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1)-входная щель коллиматора; 2)-регулируемая выходная щель коллиматора;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3)-экран закрывающий первичный пучек; 4)-гониометрическая головка с образцом; 5)-кронштейн крепления экрана; 6)-каретка сканирования; 7)-электродвигатель привода каретки сканирования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6142291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10"/>
          <p:cNvSpPr txBox="1">
            <a:spLocks noChangeArrowheads="1"/>
          </p:cNvSpPr>
          <p:nvPr/>
        </p:nvSpPr>
        <p:spPr bwMode="auto">
          <a:xfrm>
            <a:off x="-14234" y="3044021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Arial" panose="020B0604020202020204" pitchFamily="34" charset="0"/>
              </a:rPr>
              <a:t>Рассеяние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latin typeface="Arial" panose="020B0604020202020204" pitchFamily="34" charset="0"/>
              </a:rPr>
              <a:t>на объектах размеры которых существенно больше длины волны используемого излучения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="" xmlns:a16="http://schemas.microsoft.com/office/drawing/2014/main" id="{73320791-3236-476B-94C3-3ED59A875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34" y="405092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8000" b="1" dirty="0">
                <a:solidFill>
                  <a:srgbClr val="0000FF"/>
                </a:solidFill>
                <a:latin typeface="Arial" panose="020B0604020202020204" pitchFamily="34" charset="0"/>
              </a:rPr>
              <a:t>Малоугловое рассеяние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038264C-81E9-4753-A5D0-68F88F03B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972175"/>
            <a:ext cx="403860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6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0" y="44624"/>
            <a:ext cx="9144000" cy="65556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Рассеяние волн на объектах размеры которых </a:t>
            </a:r>
            <a:r>
              <a:rPr lang="el-GR" altLang="ru-RU" sz="6000" dirty="0">
                <a:latin typeface="Arial" panose="020B0604020202020204" pitchFamily="34" charset="0"/>
              </a:rPr>
              <a:t>Δ~</a:t>
            </a:r>
            <a:r>
              <a:rPr lang="ru-RU" altLang="ru-RU" sz="6000" dirty="0">
                <a:latin typeface="Arial" panose="020B0604020202020204" pitchFamily="34" charset="0"/>
              </a:rPr>
              <a:t>10</a:t>
            </a:r>
            <a:r>
              <a:rPr lang="ru-RU" altLang="ru-RU" sz="6000" baseline="30000" dirty="0">
                <a:latin typeface="Arial" panose="020B0604020202020204" pitchFamily="34" charset="0"/>
              </a:rPr>
              <a:t>4</a:t>
            </a:r>
            <a:r>
              <a:rPr lang="ru-RU" altLang="ru-RU" sz="6000" dirty="0">
                <a:latin typeface="Arial" panose="020B0604020202020204" pitchFamily="34" charset="0"/>
              </a:rPr>
              <a:t>-10</a:t>
            </a:r>
            <a:r>
              <a:rPr lang="ru-RU" altLang="ru-RU" sz="6000" baseline="30000" dirty="0">
                <a:latin typeface="Arial" panose="020B0604020202020204" pitchFamily="34" charset="0"/>
              </a:rPr>
              <a:t>2 </a:t>
            </a:r>
            <a:r>
              <a:rPr lang="en-US" altLang="ru-RU" sz="6000" dirty="0">
                <a:latin typeface="Arial" panose="020B0604020202020204" pitchFamily="34" charset="0"/>
              </a:rPr>
              <a:t>Å</a:t>
            </a:r>
            <a:r>
              <a:rPr lang="ru-RU" altLang="ru-RU" sz="6000" baseline="30000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т.е. существенно превышают </a:t>
            </a:r>
            <a:r>
              <a:rPr lang="el-GR" altLang="ru-RU" sz="6000" dirty="0">
                <a:latin typeface="Arial" panose="020B0604020202020204" pitchFamily="34" charset="0"/>
              </a:rPr>
              <a:t>Δ</a:t>
            </a:r>
            <a:r>
              <a:rPr lang="en-US" altLang="ru-RU" sz="6000" dirty="0">
                <a:solidFill>
                  <a:srgbClr val="FF0000"/>
                </a:solidFill>
                <a:latin typeface="Arial" panose="020B0604020202020204" pitchFamily="34" charset="0"/>
              </a:rPr>
              <a:t>&gt;&gt;λ</a:t>
            </a:r>
            <a:endParaRPr lang="ru-RU" altLang="ru-RU" sz="60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длину волны</a:t>
            </a:r>
            <a:r>
              <a:rPr lang="en-US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излучения</a:t>
            </a:r>
            <a:r>
              <a:rPr lang="en-US" altLang="ru-RU" sz="6000" b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l-GR" altLang="ru-RU" sz="6000" dirty="0">
                <a:solidFill>
                  <a:srgbClr val="CC0000"/>
                </a:solidFill>
                <a:latin typeface="Arial" panose="020B0604020202020204" pitchFamily="34" charset="0"/>
              </a:rPr>
              <a:t>λ~1</a:t>
            </a:r>
            <a:r>
              <a:rPr lang="en-US" altLang="ru-RU" sz="6000" dirty="0">
                <a:solidFill>
                  <a:srgbClr val="CC0000"/>
                </a:solidFill>
                <a:latin typeface="Arial" panose="020B0604020202020204" pitchFamily="34" charset="0"/>
              </a:rPr>
              <a:t>Å</a:t>
            </a:r>
            <a:r>
              <a:rPr lang="en-US" altLang="ru-RU" sz="6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endParaRPr lang="ru-RU" altLang="ru-RU" sz="6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31486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4" y="620688"/>
            <a:ext cx="9162837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4800" dirty="0">
                <a:latin typeface="Arial" panose="020B0604020202020204" pitchFamily="34" charset="0"/>
              </a:rPr>
              <a:t>В обратном пространстве  </a:t>
            </a:r>
          </a:p>
          <a:p>
            <a:pPr algn="ctr"/>
            <a:r>
              <a:rPr lang="ru-RU" altLang="ru-RU" sz="4800" dirty="0">
                <a:solidFill>
                  <a:srgbClr val="3333FF"/>
                </a:solidFill>
                <a:latin typeface="Arial" panose="020B0604020202020204" pitchFamily="34" charset="0"/>
              </a:rPr>
              <a:t>(Фурье-образ) </a:t>
            </a:r>
            <a:r>
              <a:rPr lang="ru-RU" altLang="ru-RU" sz="4800" dirty="0">
                <a:latin typeface="Arial" panose="020B0604020202020204" pitchFamily="34" charset="0"/>
              </a:rPr>
              <a:t>таких объектов  </a:t>
            </a:r>
          </a:p>
          <a:p>
            <a:pPr algn="ctr"/>
            <a:r>
              <a:rPr lang="ru-RU" altLang="ru-RU" sz="4800" dirty="0">
                <a:latin typeface="Arial" panose="020B0604020202020204" pitchFamily="34" charset="0"/>
              </a:rPr>
              <a:t>имеет размеры порядка </a:t>
            </a:r>
            <a:endParaRPr lang="en-US" altLang="ru-RU" sz="4800" dirty="0">
              <a:latin typeface="Arial" panose="020B0604020202020204" pitchFamily="34" charset="0"/>
            </a:endParaRPr>
          </a:p>
          <a:p>
            <a:pPr algn="ctr"/>
            <a:r>
              <a:rPr lang="el-GR" altLang="ru-RU" sz="4800" dirty="0">
                <a:solidFill>
                  <a:srgbClr val="3333FF"/>
                </a:solidFill>
                <a:latin typeface="Arial" panose="020B0604020202020204" pitchFamily="34" charset="0"/>
              </a:rPr>
              <a:t>δ~</a:t>
            </a:r>
            <a:r>
              <a:rPr lang="ru-RU" altLang="ru-RU" sz="4800" dirty="0">
                <a:solidFill>
                  <a:srgbClr val="3333FF"/>
                </a:solidFill>
                <a:latin typeface="Arial" panose="020B0604020202020204" pitchFamily="34" charset="0"/>
              </a:rPr>
              <a:t>10</a:t>
            </a:r>
            <a:r>
              <a:rPr lang="ru-RU" altLang="ru-RU" sz="4800" baseline="30000" dirty="0">
                <a:solidFill>
                  <a:srgbClr val="3333FF"/>
                </a:solidFill>
                <a:latin typeface="Arial" panose="020B0604020202020204" pitchFamily="34" charset="0"/>
              </a:rPr>
              <a:t>-4</a:t>
            </a:r>
            <a:r>
              <a:rPr lang="ru-RU" altLang="ru-RU" sz="4800" dirty="0">
                <a:solidFill>
                  <a:srgbClr val="3333FF"/>
                </a:solidFill>
                <a:latin typeface="Arial" panose="020B0604020202020204" pitchFamily="34" charset="0"/>
              </a:rPr>
              <a:t>-10</a:t>
            </a:r>
            <a:r>
              <a:rPr lang="ru-RU" altLang="ru-RU" sz="4800" baseline="30000" dirty="0">
                <a:solidFill>
                  <a:srgbClr val="3333FF"/>
                </a:solidFill>
                <a:latin typeface="Arial" panose="020B0604020202020204" pitchFamily="34" charset="0"/>
              </a:rPr>
              <a:t>-2 </a:t>
            </a:r>
            <a:r>
              <a:rPr lang="en-US" altLang="ru-RU" sz="4800" dirty="0">
                <a:solidFill>
                  <a:srgbClr val="3333FF"/>
                </a:solidFill>
                <a:latin typeface="Arial" panose="020B0604020202020204" pitchFamily="34" charset="0"/>
              </a:rPr>
              <a:t>Å</a:t>
            </a:r>
            <a:r>
              <a:rPr lang="ru-RU" altLang="ru-RU" sz="4800" baseline="30000" dirty="0">
                <a:solidFill>
                  <a:srgbClr val="3333FF"/>
                </a:solidFill>
                <a:latin typeface="Arial" panose="020B0604020202020204" pitchFamily="34" charset="0"/>
              </a:rPr>
              <a:t>-1</a:t>
            </a:r>
            <a:r>
              <a:rPr lang="ru-RU" altLang="ru-RU" sz="4800" dirty="0">
                <a:latin typeface="Arial" panose="020B0604020202020204" pitchFamily="34" charset="0"/>
              </a:rPr>
              <a:t>, </a:t>
            </a:r>
            <a:endParaRPr lang="en-US" altLang="ru-RU" sz="4800" dirty="0">
              <a:latin typeface="Arial" panose="020B0604020202020204" pitchFamily="34" charset="0"/>
            </a:endParaRPr>
          </a:p>
          <a:p>
            <a:pPr algn="ctr"/>
            <a:r>
              <a:rPr lang="ru-RU" altLang="ru-RU" sz="4800" dirty="0">
                <a:latin typeface="Arial" panose="020B0604020202020204" pitchFamily="34" charset="0"/>
              </a:rPr>
              <a:t>что соответствует модулю вектора дифракции </a:t>
            </a:r>
            <a:endParaRPr lang="en-US" altLang="ru-RU" sz="4800" dirty="0">
              <a:latin typeface="Arial" panose="020B0604020202020204" pitchFamily="34" charset="0"/>
            </a:endParaRPr>
          </a:p>
          <a:p>
            <a:pPr algn="ctr"/>
            <a:r>
              <a:rPr lang="ru-RU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|</a:t>
            </a:r>
            <a:r>
              <a:rPr lang="en-US" altLang="ru-RU" sz="4800" b="1" dirty="0">
                <a:solidFill>
                  <a:srgbClr val="CC0000"/>
                </a:solidFill>
                <a:latin typeface="Arial" panose="020B0604020202020204" pitchFamily="34" charset="0"/>
              </a:rPr>
              <a:t>H</a:t>
            </a:r>
            <a:r>
              <a:rPr lang="ru-RU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|</a:t>
            </a:r>
            <a:r>
              <a:rPr lang="en-US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~</a:t>
            </a:r>
            <a:r>
              <a:rPr lang="ru-RU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10</a:t>
            </a:r>
            <a:r>
              <a:rPr lang="ru-RU" altLang="ru-RU" sz="4800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-4</a:t>
            </a:r>
            <a:r>
              <a:rPr lang="ru-RU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-10</a:t>
            </a:r>
            <a:r>
              <a:rPr lang="ru-RU" altLang="ru-RU" sz="4800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-2 </a:t>
            </a:r>
            <a:r>
              <a:rPr lang="en-US" altLang="ru-RU" sz="4800" dirty="0">
                <a:solidFill>
                  <a:srgbClr val="CC0000"/>
                </a:solidFill>
                <a:latin typeface="Arial" panose="020B0604020202020204" pitchFamily="34" charset="0"/>
              </a:rPr>
              <a:t>Å</a:t>
            </a:r>
            <a:r>
              <a:rPr lang="ru-RU" altLang="ru-RU" sz="4800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-1</a:t>
            </a:r>
            <a:r>
              <a:rPr lang="ru-RU" altLang="ru-RU" sz="4800" dirty="0">
                <a:latin typeface="Arial" panose="020B0604020202020204" pitchFamily="34" charset="0"/>
              </a:rPr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67379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2816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Удивительные шедевры </a:t>
            </a:r>
          </a:p>
          <a:p>
            <a:pPr algn="ctr"/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архитектуры</a:t>
            </a:r>
          </a:p>
        </p:txBody>
      </p:sp>
    </p:spTree>
    <p:extLst>
      <p:ext uri="{BB962C8B-B14F-4D97-AF65-F5344CB8AC3E}">
        <p14:creationId xmlns:p14="http://schemas.microsoft.com/office/powerpoint/2010/main" val="39490622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</a:rPr>
              <a:t>Примеры применения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  <a:latin typeface="Arial" panose="020B0604020202020204" pitchFamily="34" charset="0"/>
              </a:rPr>
              <a:t>малоуглового рассеяния</a:t>
            </a:r>
            <a:endParaRPr lang="ru-RU" altLang="ru-RU" sz="3600" b="1">
              <a:latin typeface="Arial" panose="020B0604020202020204" pitchFamily="34" charset="0"/>
            </a:endParaRPr>
          </a:p>
        </p:txBody>
      </p:sp>
      <p:pic>
        <p:nvPicPr>
          <p:cNvPr id="11267" name="Picture 8" descr="E:\MP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61695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3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:\Пик 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71538"/>
            <a:ext cx="669607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3"/>
          <p:cNvSpPr>
            <a:spLocks noChangeArrowheads="1"/>
          </p:cNvSpPr>
          <p:nvPr/>
        </p:nvSpPr>
        <p:spPr bwMode="auto">
          <a:xfrm>
            <a:off x="1476375" y="3105150"/>
            <a:ext cx="23749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panose="020B0604020202020204" pitchFamily="34" charset="0"/>
              </a:rPr>
              <a:t>Малоугловое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Arial" panose="020B0604020202020204" pitchFamily="34" charset="0"/>
              </a:rPr>
              <a:t>рассеяние</a:t>
            </a:r>
          </a:p>
        </p:txBody>
      </p:sp>
      <p:sp>
        <p:nvSpPr>
          <p:cNvPr id="32772" name="Прямоугольник 4"/>
          <p:cNvSpPr>
            <a:spLocks noChangeArrowheads="1"/>
          </p:cNvSpPr>
          <p:nvPr/>
        </p:nvSpPr>
        <p:spPr bwMode="auto">
          <a:xfrm>
            <a:off x="5219700" y="1571625"/>
            <a:ext cx="267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latin typeface="Arial" panose="020B0604020202020204" pitchFamily="34" charset="0"/>
              </a:rPr>
              <a:t>Первичный пучок</a:t>
            </a:r>
          </a:p>
        </p:txBody>
      </p:sp>
      <p:sp>
        <p:nvSpPr>
          <p:cNvPr id="32773" name="Прямоугольник 5"/>
          <p:cNvSpPr>
            <a:spLocks noChangeArrowheads="1"/>
          </p:cNvSpPr>
          <p:nvPr/>
        </p:nvSpPr>
        <p:spPr bwMode="auto">
          <a:xfrm>
            <a:off x="7177088" y="5086350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ru-RU" sz="3600">
                <a:latin typeface="Arial" panose="020B0604020202020204" pitchFamily="34" charset="0"/>
              </a:rPr>
              <a:t>θ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32774" name="Прямоугольник 11"/>
          <p:cNvSpPr>
            <a:spLocks noChangeArrowheads="1"/>
          </p:cNvSpPr>
          <p:nvPr/>
        </p:nvSpPr>
        <p:spPr bwMode="auto">
          <a:xfrm>
            <a:off x="3822700" y="1247775"/>
            <a:ext cx="8778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I(</a:t>
            </a:r>
            <a:r>
              <a:rPr lang="el-GR" altLang="ru-RU" sz="3600">
                <a:latin typeface="Arial" panose="020B0604020202020204" pitchFamily="34" charset="0"/>
              </a:rPr>
              <a:t>θ</a:t>
            </a:r>
            <a:r>
              <a:rPr lang="en-US" altLang="ru-RU" sz="3600">
                <a:latin typeface="Arial" panose="020B0604020202020204" pitchFamily="34" charset="0"/>
              </a:rPr>
              <a:t>)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sp>
        <p:nvSpPr>
          <p:cNvPr id="32775" name="Прямоугольник 13"/>
          <p:cNvSpPr>
            <a:spLocks noChangeArrowheads="1"/>
          </p:cNvSpPr>
          <p:nvPr/>
        </p:nvSpPr>
        <p:spPr bwMode="auto">
          <a:xfrm>
            <a:off x="4721225" y="5708650"/>
            <a:ext cx="44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3600">
                <a:latin typeface="Arial" panose="020B0604020202020204" pitchFamily="34" charset="0"/>
              </a:rPr>
              <a:t>0</a:t>
            </a:r>
            <a:endParaRPr lang="ru-RU" altLang="ru-RU" sz="3600">
              <a:latin typeface="Arial" panose="020B0604020202020204" pitchFamily="34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H="1">
            <a:off x="4941888" y="2033588"/>
            <a:ext cx="1501775" cy="10715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>
            <a:stCxn id="32771" idx="2"/>
          </p:cNvCxnSpPr>
          <p:nvPr/>
        </p:nvCxnSpPr>
        <p:spPr>
          <a:xfrm>
            <a:off x="2663825" y="3937000"/>
            <a:ext cx="1260475" cy="12207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6174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138405"/>
              </p:ext>
            </p:extLst>
          </p:nvPr>
        </p:nvGraphicFramePr>
        <p:xfrm>
          <a:off x="-19277" y="2963531"/>
          <a:ext cx="9163277" cy="1297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0" name="Equation" r:id="rId3" imgW="6659640" imgH="942840" progId="Equation.DSMT4">
                  <p:embed/>
                </p:oleObj>
              </mc:Choice>
              <mc:Fallback>
                <p:oleObj name="Equation" r:id="rId3" imgW="6659640" imgH="94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9277" y="2963531"/>
                        <a:ext cx="9163277" cy="1297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68520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Связь параметров </a:t>
            </a:r>
          </a:p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рассеивающего объекта </a:t>
            </a:r>
          </a:p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 интенсивностью </a:t>
            </a:r>
          </a:p>
          <a:p>
            <a:pPr algn="ctr"/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малоуглового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рассеяния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86945"/>
              </p:ext>
            </p:extLst>
          </p:nvPr>
        </p:nvGraphicFramePr>
        <p:xfrm>
          <a:off x="2882843" y="4382449"/>
          <a:ext cx="3024187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41" name="Equation" r:id="rId5" imgW="3024360" imgH="1530360" progId="Equation.DSMT4">
                  <p:embed/>
                </p:oleObj>
              </mc:Choice>
              <mc:Fallback>
                <p:oleObj name="Equation" r:id="rId5" imgW="3024360" imgH="153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2843" y="4382449"/>
                        <a:ext cx="3024187" cy="153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083933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 – </a:t>
            </a:r>
            <a:r>
              <a:rPr lang="ru-RU" dirty="0"/>
              <a:t>вектор рассеяния, </a:t>
            </a:r>
            <a:r>
              <a:rPr lang="en-US" dirty="0"/>
              <a:t>R –</a:t>
            </a:r>
            <a:r>
              <a:rPr lang="ru-RU" dirty="0"/>
              <a:t> радиус инерции, </a:t>
            </a:r>
            <a:r>
              <a:rPr lang="en-US" dirty="0"/>
              <a:t>V – </a:t>
            </a:r>
            <a:r>
              <a:rPr lang="ru-RU" dirty="0"/>
              <a:t>объем частиц, </a:t>
            </a:r>
            <a:r>
              <a:rPr lang="en-US" dirty="0"/>
              <a:t>N – </a:t>
            </a:r>
            <a:r>
              <a:rPr lang="ru-RU" dirty="0"/>
              <a:t>количество частиц</a:t>
            </a:r>
          </a:p>
        </p:txBody>
      </p:sp>
    </p:spTree>
    <p:extLst>
      <p:ext uri="{BB962C8B-B14F-4D97-AF65-F5344CB8AC3E}">
        <p14:creationId xmlns:p14="http://schemas.microsoft.com/office/powerpoint/2010/main" val="353119208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B796115-025F-4E8E-8F47-9DF2442CB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8640"/>
            <a:ext cx="6048672" cy="4637171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1BDBCB37-103E-4617-BA7E-01E0C3BB7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8" y="5099323"/>
            <a:ext cx="9145587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Зависимость логарифма интенсивности нулевого рефлекса от угла </a:t>
            </a:r>
            <a:r>
              <a:rPr lang="el-GR" altLang="ru-RU" dirty="0">
                <a:latin typeface="Arial" panose="020B0604020202020204" pitchFamily="34" charset="0"/>
              </a:rPr>
              <a:t>θ</a:t>
            </a:r>
            <a:r>
              <a:rPr lang="ru-RU" altLang="ru-RU" dirty="0">
                <a:latin typeface="Arial" panose="020B0604020202020204" pitchFamily="34" charset="0"/>
              </a:rPr>
              <a:t> во второй степени</a:t>
            </a:r>
          </a:p>
        </p:txBody>
      </p:sp>
    </p:spTree>
    <p:extLst>
      <p:ext uri="{BB962C8B-B14F-4D97-AF65-F5344CB8AC3E}">
        <p14:creationId xmlns:p14="http://schemas.microsoft.com/office/powerpoint/2010/main" val="10057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468313" y="5518150"/>
            <a:ext cx="3643312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Зависимость 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Ln</a:t>
            </a:r>
            <a:r>
              <a:rPr lang="en-US" altLang="ru-RU" sz="1800" i="1">
                <a:solidFill>
                  <a:srgbClr val="0000FF"/>
                </a:solidFill>
                <a:latin typeface="Arial" panose="020B0604020202020204" pitchFamily="34" charset="0"/>
              </a:rPr>
              <a:t>I(s)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для смеси в равной пропорции из двух сфер радиусов 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R</a:t>
            </a:r>
            <a:r>
              <a:rPr lang="en-US" altLang="ru-RU" sz="1800" baseline="-25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и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R</a:t>
            </a:r>
            <a:r>
              <a:rPr lang="en-US" altLang="ru-RU" sz="1800" baseline="-25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(R</a:t>
            </a:r>
            <a:r>
              <a:rPr lang="en-US" altLang="ru-RU" sz="1800" baseline="-25000">
                <a:solidFill>
                  <a:srgbClr val="0000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&gt;R</a:t>
            </a:r>
            <a:r>
              <a:rPr lang="en-US" altLang="ru-RU" sz="1800" baseline="-25000">
                <a:solidFill>
                  <a:srgbClr val="0000FF"/>
                </a:solidFill>
                <a:latin typeface="Arial" panose="020B0604020202020204" pitchFamily="34" charset="0"/>
              </a:rPr>
              <a:t>2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)</a:t>
            </a:r>
            <a:endParaRPr lang="ru-RU" altLang="ru-RU" sz="18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>
            <a:off x="4427538" y="4883150"/>
            <a:ext cx="4314825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Вид  функции </a:t>
            </a:r>
            <a:r>
              <a:rPr lang="en-US" altLang="ru-RU" sz="1800">
                <a:solidFill>
                  <a:srgbClr val="0000FF"/>
                </a:solidFill>
                <a:latin typeface="Arial" panose="020B0604020202020204" pitchFamily="34" charset="0"/>
              </a:rPr>
              <a:t>Ln</a:t>
            </a:r>
            <a:r>
              <a:rPr lang="en-US" altLang="ru-RU" sz="1800" i="1">
                <a:solidFill>
                  <a:srgbClr val="0000FF"/>
                </a:solidFill>
                <a:latin typeface="Arial" panose="020B0604020202020204" pitchFamily="34" charset="0"/>
              </a:rPr>
              <a:t>I(s)</a:t>
            </a:r>
            <a:r>
              <a:rPr lang="ru-RU" altLang="ru-RU" sz="1800">
                <a:solidFill>
                  <a:srgbClr val="0000FF"/>
                </a:solidFill>
                <a:latin typeface="Arial" panose="020B0604020202020204" pitchFamily="34" charset="0"/>
              </a:rPr>
              <a:t> для смеси частиц широкого спектра размеров</a:t>
            </a:r>
          </a:p>
        </p:txBody>
      </p:sp>
      <p:pic>
        <p:nvPicPr>
          <p:cNvPr id="16390" name="Picture 6" descr="F:\SAD 1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548062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F:\SAD 2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1527175"/>
            <a:ext cx="4284663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90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972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59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0F63739-EB8E-448B-98CB-9FA83EF64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80" y="12141"/>
            <a:ext cx="6796839" cy="5079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34342"/>
            <a:ext cx="914400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Самый старый отель в мире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Хаякава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префектура Яманаси, Япония)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 в 705 году нашей эры. 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Со времени основания отелем управляет 52 поколения одной семьи. Горячая вода поставляется из местных источников. 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Отель ремонтировался </a:t>
            </a:r>
            <a:r>
              <a:rPr lang="ru-RU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лишь раз — в 1997 году </a:t>
            </a:r>
          </a:p>
          <a:p>
            <a:pPr algn="ctr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и имеет 37 номеров. </a:t>
            </a:r>
          </a:p>
        </p:txBody>
      </p:sp>
    </p:spTree>
    <p:extLst>
      <p:ext uri="{BB962C8B-B14F-4D97-AF65-F5344CB8AC3E}">
        <p14:creationId xmlns:p14="http://schemas.microsoft.com/office/powerpoint/2010/main" val="109181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:\Церковь Покрова на Нерли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93983" cy="578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43" y="5731095"/>
            <a:ext cx="9144000" cy="11264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Це́рковь Покрова́ на Нерли́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(1165 г.) </a:t>
            </a:r>
          </a:p>
          <a:p>
            <a:pPr algn="ctr">
              <a:lnSpc>
                <a:spcPct val="80000"/>
              </a:lnSpc>
            </a:pP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Боголю́бово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— Владимирская область,  Россия </a:t>
            </a:r>
          </a:p>
          <a:p>
            <a:pPr algn="ctr">
              <a:lnSpc>
                <a:spcPct val="8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(архитектор неизвестен)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3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9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:\Парижский собор Нотр-Да́м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32" y="103540"/>
            <a:ext cx="9171832" cy="512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13" y="5366826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Парижский собор Нотр-Да́м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(1163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Архитектор и строитель 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Жан де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Шелль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Пьер де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Монтрёй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22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EF0A131-C2C5-4C45-A1E9-0443D0B6B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0070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i="1" dirty="0">
                <a:cs typeface="Arial" panose="020B0604020202020204" pitchFamily="34" charset="0"/>
              </a:rPr>
              <a:t>Осенний семестр</a:t>
            </a:r>
            <a:r>
              <a:rPr lang="en-US" altLang="ru-RU" sz="4800" b="1" i="1" dirty="0">
                <a:cs typeface="Arial" panose="020B0604020202020204" pitchFamily="34" charset="0"/>
              </a:rPr>
              <a:t> </a:t>
            </a:r>
            <a:r>
              <a:rPr lang="en-US" alt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alt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en-US" altLang="ru-RU" sz="4800" b="1" i="1" dirty="0"/>
              <a:t> </a:t>
            </a:r>
            <a:r>
              <a:rPr lang="ru-RU" altLang="ru-RU" sz="4800" b="1" i="1" dirty="0"/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E706B0BE-3F1B-4311-94EF-7692FA9F1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21863"/>
            <a:ext cx="9144000" cy="2122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 dirty="0">
                <a:solidFill>
                  <a:srgbClr val="3333FF"/>
                </a:solidFill>
              </a:rPr>
              <a:t>I. </a:t>
            </a:r>
            <a:r>
              <a:rPr lang="ru-RU" altLang="ru-RU" sz="4400" b="1" dirty="0">
                <a:solidFill>
                  <a:srgbClr val="3333FF"/>
                </a:solidFill>
              </a:rPr>
              <a:t>ФИЗИЧЕСКИЕ ОСНОВЫ ДИФРАКЦИОННЫХ МЕТОДОВ ИССЛЕДОВАНИЯ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5FFDE4-77EC-464F-9E5D-2EF5790FA1E3}"/>
              </a:ext>
            </a:extLst>
          </p:cNvPr>
          <p:cNvSpPr txBox="1"/>
          <p:nvPr/>
        </p:nvSpPr>
        <p:spPr>
          <a:xfrm>
            <a:off x="0" y="108636"/>
            <a:ext cx="9144000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ДИФРАКЦИОННЫЙ СТРУКТУРНЫЙ АНАЛИЗ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(2023 – 2024 уч. г.)</a:t>
            </a:r>
          </a:p>
        </p:txBody>
      </p:sp>
    </p:spTree>
    <p:extLst>
      <p:ext uri="{BB962C8B-B14F-4D97-AF65-F5344CB8AC3E}">
        <p14:creationId xmlns:p14="http://schemas.microsoft.com/office/powerpoint/2010/main" val="12681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D4C3A1A3-1AC1-40D9-9089-1CA0642B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47572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(зачем нужен этот курс </a:t>
            </a:r>
            <a:endParaRPr lang="en-US" altLang="ru-RU" sz="4800" b="1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FF0000"/>
                </a:solidFill>
              </a:rPr>
              <a:t>и эта наука</a:t>
            </a:r>
            <a:r>
              <a:rPr lang="en-US" altLang="ru-RU" sz="4800" b="1" dirty="0">
                <a:solidFill>
                  <a:srgbClr val="FF0000"/>
                </a:solidFill>
              </a:rPr>
              <a:t> </a:t>
            </a:r>
            <a:r>
              <a:rPr lang="ru-RU" altLang="ru-RU" sz="4800" b="1" dirty="0">
                <a:solidFill>
                  <a:srgbClr val="FF0000"/>
                </a:solidFill>
              </a:rPr>
              <a:t>вообще?</a:t>
            </a:r>
            <a:r>
              <a:rPr lang="ru-RU" altLang="ru-RU" sz="4800" b="1" dirty="0">
                <a:solidFill>
                  <a:srgbClr val="3333FF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23236"/>
            <a:ext cx="91440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</a:rPr>
              <a:t>ДИФРАКЦИОННЫЙ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СТРУКТУРНЫЙ </a:t>
            </a:r>
            <a:endParaRPr lang="en-US" sz="6000" b="1" dirty="0">
              <a:solidFill>
                <a:srgbClr val="FF0000"/>
              </a:solidFill>
            </a:endParaRPr>
          </a:p>
          <a:p>
            <a:pPr algn="ctr"/>
            <a:r>
              <a:rPr lang="ru-RU" sz="6000" b="1" dirty="0">
                <a:solidFill>
                  <a:srgbClr val="FF0000"/>
                </a:solidFill>
              </a:rPr>
              <a:t>АНАЛИЗ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4214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707773"/>
            <a:ext cx="9144000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</a:p>
          <a:p>
            <a:pPr algn="ctr"/>
            <a:r>
              <a:rPr lang="ru-RU" sz="5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интересных мыслей </a:t>
            </a:r>
          </a:p>
          <a:p>
            <a:pPr algn="ctr"/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мудрых людей</a:t>
            </a:r>
          </a:p>
        </p:txBody>
      </p:sp>
    </p:spTree>
    <p:extLst>
      <p:ext uri="{BB962C8B-B14F-4D97-AF65-F5344CB8AC3E}">
        <p14:creationId xmlns:p14="http://schemas.microsoft.com/office/powerpoint/2010/main" val="2656472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7BA1201-51A2-47AB-805D-F65B0EBA3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6" y="188640"/>
            <a:ext cx="9144001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Абсолютно все свойства материалов (механические, электрические, магнитные, оптические и пр.) </a:t>
            </a:r>
            <a:endParaRPr lang="en-US" altLang="ru-RU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ОПРЕДЕЛЯЮТСЯ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ИХ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  <a:r>
              <a:rPr lang="ru-RU" altLang="ru-RU" b="1" i="1" dirty="0"/>
              <a:t>СОСТАВОМ</a:t>
            </a:r>
            <a:r>
              <a:rPr lang="en-US" altLang="ru-RU" b="1" i="1" dirty="0"/>
              <a:t>,</a:t>
            </a:r>
            <a:r>
              <a:rPr lang="ru-RU" altLang="ru-RU" b="1" i="1" dirty="0"/>
              <a:t> СТРУКТУРОЙ</a:t>
            </a:r>
            <a:r>
              <a:rPr lang="en-US" altLang="ru-RU" b="1" i="1" dirty="0"/>
              <a:t> </a:t>
            </a:r>
            <a:endParaRPr lang="ru-RU" altLang="ru-RU" b="1" i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И </a:t>
            </a:r>
            <a:r>
              <a:rPr lang="ru-RU" altLang="ru-RU" b="1" i="1" dirty="0">
                <a:solidFill>
                  <a:srgbClr val="FF0000"/>
                </a:solidFill>
              </a:rPr>
              <a:t>ДЕФЕКТАМИ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CC"/>
                </a:solidFill>
              </a:rPr>
              <a:t>КРИСТАЛЛИЧЕСКОЙ СТРУКТУРЫ</a:t>
            </a:r>
            <a:r>
              <a:rPr lang="en-US" altLang="ru-RU" b="1" dirty="0">
                <a:solidFill>
                  <a:srgbClr val="FF0000"/>
                </a:solidFill>
              </a:rPr>
              <a:t>!!!</a:t>
            </a:r>
            <a:r>
              <a:rPr lang="ru-RU" altLang="ru-RU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8152DA95-F65D-45F4-87C6-11C17FF85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7" y="3861048"/>
            <a:ext cx="9153527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Поэтому исследования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структуры и состава материалов</a:t>
            </a:r>
            <a:endParaRPr lang="ru-RU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это основа возможности применения материалов в различных областях человеческой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5349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A59D8B-B329-49E9-ADD8-69DD9B56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588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i="1" u="sng"/>
              <a:t>Весенний семестр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707AA0E-875B-4AC3-B225-52527CDDF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33600"/>
            <a:ext cx="91440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400" b="1">
                <a:solidFill>
                  <a:srgbClr val="0000CC"/>
                </a:solidFill>
              </a:rPr>
              <a:t>II. </a:t>
            </a:r>
            <a:r>
              <a:rPr lang="ru-RU" altLang="ru-RU" sz="4400" b="1">
                <a:solidFill>
                  <a:srgbClr val="0000CC"/>
                </a:solidFill>
              </a:rPr>
              <a:t>ДИФРАКЦИОННЫЕ МЕТОДЫ ИССЛЕДОВАНИЯ В МАТЕРИАЛОВЕДЕНИИ</a:t>
            </a:r>
          </a:p>
        </p:txBody>
      </p:sp>
      <p:sp>
        <p:nvSpPr>
          <p:cNvPr id="8196" name="TextBox 3">
            <a:extLst>
              <a:ext uri="{FF2B5EF4-FFF2-40B4-BE49-F238E27FC236}">
                <a16:creationId xmlns="" xmlns:a16="http://schemas.microsoft.com/office/drawing/2014/main" id="{6B335A49-FA0D-45F3-812C-A5E3CF77F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6563"/>
            <a:ext cx="9144000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/>
              <a:t>Экзамен по всему курсу!!!</a:t>
            </a:r>
          </a:p>
        </p:txBody>
      </p:sp>
    </p:spTree>
    <p:extLst>
      <p:ext uri="{BB962C8B-B14F-4D97-AF65-F5344CB8AC3E}">
        <p14:creationId xmlns:p14="http://schemas.microsoft.com/office/powerpoint/2010/main" val="281302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19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="" xmlns:a16="http://schemas.microsoft.com/office/drawing/2014/main" id="{031C0329-D469-437F-9502-2E2254982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742"/>
            <a:ext cx="9144000" cy="12618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</a:t>
            </a:r>
            <a:r>
              <a:rPr lang="en-US" altLang="ru-RU" sz="2800" b="1" dirty="0"/>
              <a:t>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Физические основы оптики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(видимый свет, рентгеновское излучение, электроны)</a:t>
            </a:r>
            <a:endParaRPr lang="en-US" altLang="ru-RU" sz="2000" dirty="0"/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8A8EB145-F881-4449-9A61-DFF027C95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7188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</a:t>
            </a:r>
            <a:r>
              <a:rPr lang="en-US" altLang="ru-RU" sz="2800" b="1" dirty="0"/>
              <a:t>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Электронная микроскопия</a:t>
            </a:r>
            <a:r>
              <a:rPr lang="en-US" altLang="ru-RU" sz="2800" dirty="0">
                <a:solidFill>
                  <a:srgbClr val="3333FF"/>
                </a:solidFill>
              </a:rPr>
              <a:t> </a:t>
            </a:r>
            <a:r>
              <a:rPr lang="ru-RU" altLang="ru-RU" sz="2800" dirty="0">
                <a:solidFill>
                  <a:srgbClr val="3333FF"/>
                </a:solidFill>
              </a:rPr>
              <a:t>высокого разрешения (</a:t>
            </a:r>
            <a:r>
              <a:rPr lang="en-US" altLang="ru-RU" sz="2800" dirty="0">
                <a:solidFill>
                  <a:srgbClr val="3333FF"/>
                </a:solidFill>
              </a:rPr>
              <a:t>HREM)</a:t>
            </a:r>
            <a:endParaRPr lang="ru-RU" altLang="ru-RU" sz="2800" b="1" dirty="0"/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BAC0309B-C38F-49F9-8977-B9073DE15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29037"/>
            <a:ext cx="9144000" cy="1385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</a:t>
            </a:r>
            <a:r>
              <a:rPr lang="en-US" altLang="ru-RU" sz="2800" b="1" dirty="0"/>
              <a:t>7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Растровая электронная микроскопия </a:t>
            </a:r>
            <a:endParaRPr lang="en-US" altLang="ru-RU" sz="2800" dirty="0">
              <a:solidFill>
                <a:srgbClr val="3333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3333FF"/>
                </a:solidFill>
              </a:rPr>
              <a:t>(SEM)</a:t>
            </a:r>
            <a:endParaRPr lang="ru-RU" altLang="ru-RU" sz="2800" b="1" dirty="0"/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30C91DA2-CDD7-44C5-9213-57CFEA1D2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41899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</a:t>
            </a:r>
            <a:r>
              <a:rPr lang="en-US" altLang="ru-RU" sz="2800" b="1" dirty="0"/>
              <a:t>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Рентгеновский микроанализ</a:t>
            </a:r>
            <a:endParaRPr lang="ru-RU" altLang="ru-RU" sz="2800" b="1" dirty="0"/>
          </a:p>
        </p:txBody>
      </p:sp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C8000E4B-B6D1-4091-9591-BE499642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89637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</a:t>
            </a:r>
            <a:r>
              <a:rPr lang="en-US" altLang="ru-RU" sz="2800" b="1" dirty="0"/>
              <a:t>9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3333FF"/>
                </a:solidFill>
              </a:rPr>
              <a:t>Физические основы рентгеновской оптики</a:t>
            </a:r>
            <a:endParaRPr lang="ru-RU" altLang="ru-RU" sz="2800" b="1" dirty="0"/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275F5584-C3E9-48CF-8019-0207867A7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42137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Часть 1</a:t>
            </a:r>
            <a:r>
              <a:rPr lang="en-US" altLang="ru-RU" sz="2800" b="1" dirty="0"/>
              <a:t>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dirty="0">
                <a:solidFill>
                  <a:srgbClr val="0000CC"/>
                </a:solidFill>
              </a:rPr>
              <a:t>Инженерные основы вакуумной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11325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DDBD513-E5FB-48CB-A4EA-6A0BB6EF4102}"/>
              </a:ext>
            </a:extLst>
          </p:cNvPr>
          <p:cNvSpPr txBox="1"/>
          <p:nvPr/>
        </p:nvSpPr>
        <p:spPr>
          <a:xfrm>
            <a:off x="0" y="905475"/>
            <a:ext cx="915442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Краткий обзор пройденного материала</a:t>
            </a:r>
            <a:endParaRPr lang="en-US" sz="60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B0BAEF-A491-4E44-9E30-C6F420AA98D5}"/>
              </a:ext>
            </a:extLst>
          </p:cNvPr>
          <p:cNvSpPr txBox="1"/>
          <p:nvPr/>
        </p:nvSpPr>
        <p:spPr>
          <a:xfrm>
            <a:off x="0" y="3944941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Краткое содержание лекций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сентябрь – декабрь 202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</a:p>
        </p:txBody>
      </p:sp>
    </p:spTree>
    <p:extLst>
      <p:ext uri="{BB962C8B-B14F-4D97-AF65-F5344CB8AC3E}">
        <p14:creationId xmlns:p14="http://schemas.microsoft.com/office/powerpoint/2010/main" val="64980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C144A7-9A60-4BD8-9618-FA644F388D45}"/>
              </a:ext>
            </a:extLst>
          </p:cNvPr>
          <p:cNvSpPr txBox="1"/>
          <p:nvPr/>
        </p:nvSpPr>
        <p:spPr>
          <a:xfrm>
            <a:off x="0" y="1153163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Дифракционный структурный анализ </a:t>
            </a:r>
          </a:p>
          <a:p>
            <a:pPr algn="ctr">
              <a:lnSpc>
                <a:spcPct val="80000"/>
              </a:lnSpc>
            </a:pPr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это исследование </a:t>
            </a:r>
            <a:r>
              <a:rPr lang="ru-RU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структуры и состава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6074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="" xmlns:a16="http://schemas.microsoft.com/office/drawing/2014/main" id="{C347FF65-E2FB-4D26-AF07-FE8113BC9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1438"/>
            <a:ext cx="91440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33CC"/>
                </a:solidFill>
              </a:rPr>
              <a:t>Что мы уже знаем о рентгеноструктурном анализе?</a:t>
            </a:r>
          </a:p>
        </p:txBody>
      </p:sp>
    </p:spTree>
    <p:extLst>
      <p:ext uri="{BB962C8B-B14F-4D97-AF65-F5344CB8AC3E}">
        <p14:creationId xmlns:p14="http://schemas.microsoft.com/office/powerpoint/2010/main" val="37822590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CE788FA-2E5A-4606-9FEF-A3EE25966004}"/>
              </a:ext>
            </a:extLst>
          </p:cNvPr>
          <p:cNvSpPr/>
          <p:nvPr/>
        </p:nvSpPr>
        <p:spPr>
          <a:xfrm>
            <a:off x="-6079" y="3191039"/>
            <a:ext cx="9144000" cy="10543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7">
            <a:extLst>
              <a:ext uri="{FF2B5EF4-FFF2-40B4-BE49-F238E27FC236}">
                <a16:creationId xmlns="" xmlns:a16="http://schemas.microsoft.com/office/drawing/2014/main" id="{CCED1E18-1FCE-4003-A57B-7B641E47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8" y="3292200"/>
            <a:ext cx="402073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600" b="0" dirty="0"/>
              <a:t>Геометрия дифракционной картины.</a:t>
            </a:r>
            <a:r>
              <a:rPr lang="en-US" altLang="ru-RU" sz="1600" b="0" dirty="0"/>
              <a:t> </a:t>
            </a:r>
          </a:p>
          <a:p>
            <a:pPr indent="358775" algn="ctr" eaLnBrk="1" hangingPunct="1">
              <a:spcBef>
                <a:spcPct val="0"/>
              </a:spcBef>
              <a:buNone/>
            </a:pPr>
            <a:r>
              <a:rPr lang="ru-RU" altLang="ru-RU" sz="1600" b="0" dirty="0"/>
              <a:t>Определение координат дифракционных рефлексов (</a:t>
            </a:r>
            <a:r>
              <a:rPr lang="en-US" altLang="ru-RU" sz="1600" b="0" dirty="0" err="1"/>
              <a:t>x</a:t>
            </a:r>
            <a:r>
              <a:rPr lang="en-US" altLang="ru-RU" sz="1600" b="0" baseline="-25000" dirty="0" err="1"/>
              <a:t>n</a:t>
            </a:r>
            <a:r>
              <a:rPr lang="en-US" altLang="ru-RU" sz="1600" b="0" dirty="0" err="1"/>
              <a:t>,y</a:t>
            </a:r>
            <a:r>
              <a:rPr lang="en-US" altLang="ru-RU" sz="1600" b="0" baseline="-25000" dirty="0" err="1"/>
              <a:t>n</a:t>
            </a:r>
            <a:r>
              <a:rPr lang="en-US" altLang="ru-RU" sz="1600" b="0" dirty="0" err="1"/>
              <a:t>,z</a:t>
            </a:r>
            <a:r>
              <a:rPr lang="en-US" altLang="ru-RU" sz="1600" b="0" baseline="-25000" dirty="0" err="1"/>
              <a:t>n</a:t>
            </a:r>
            <a:r>
              <a:rPr lang="ru-RU" altLang="ru-RU" sz="1600" b="0" dirty="0"/>
              <a:t>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="" xmlns:a16="http://schemas.microsoft.com/office/drawing/2014/main" id="{5AF408E4-70FD-45AD-8304-582D0280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498" y="3301113"/>
            <a:ext cx="3712771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Элементарная ячейка</a:t>
            </a:r>
            <a:r>
              <a:rPr lang="en-US" altLang="ru-RU" sz="1600" b="0" dirty="0"/>
              <a:t> </a:t>
            </a:r>
            <a:r>
              <a:rPr lang="ru-RU" altLang="ru-RU" sz="1600" b="0" dirty="0"/>
              <a:t>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Параметры </a:t>
            </a:r>
            <a:r>
              <a:rPr lang="en-US" altLang="ru-RU" sz="1600" i="1" dirty="0">
                <a:solidFill>
                  <a:srgbClr val="3333FF"/>
                </a:solidFill>
              </a:rPr>
              <a:t>a,</a:t>
            </a:r>
            <a:r>
              <a:rPr lang="ru-RU" altLang="ru-RU" sz="1600" i="1" dirty="0">
                <a:solidFill>
                  <a:srgbClr val="3333FF"/>
                </a:solidFill>
              </a:rPr>
              <a:t> </a:t>
            </a:r>
            <a:r>
              <a:rPr lang="en-US" altLang="ru-RU" sz="1600" i="1" dirty="0">
                <a:solidFill>
                  <a:srgbClr val="3333FF"/>
                </a:solidFill>
              </a:rPr>
              <a:t>b,</a:t>
            </a:r>
            <a:r>
              <a:rPr lang="ru-RU" altLang="ru-RU" sz="1600" i="1" dirty="0">
                <a:solidFill>
                  <a:srgbClr val="3333FF"/>
                </a:solidFill>
              </a:rPr>
              <a:t> </a:t>
            </a:r>
            <a:r>
              <a:rPr lang="en-US" altLang="ru-RU" sz="1600" i="1" dirty="0">
                <a:solidFill>
                  <a:srgbClr val="3333FF"/>
                </a:solidFill>
              </a:rPr>
              <a:t>c,</a:t>
            </a:r>
            <a:r>
              <a:rPr lang="ru-RU" altLang="ru-RU" sz="1600" b="0" dirty="0">
                <a:solidFill>
                  <a:srgbClr val="3333FF"/>
                </a:solidFill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 b="0" dirty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9C57DC3-9859-47DA-B0C7-6A2922CB6519}"/>
              </a:ext>
            </a:extLst>
          </p:cNvPr>
          <p:cNvSpPr/>
          <p:nvPr/>
        </p:nvSpPr>
        <p:spPr>
          <a:xfrm>
            <a:off x="993" y="4286043"/>
            <a:ext cx="9144000" cy="1409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26F2D63F-EF1D-4CB5-9398-49F9849D4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79" y="4704854"/>
            <a:ext cx="4020731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2. Интенсивности дифракционных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    отражений – рефлексов </a:t>
            </a:r>
            <a:r>
              <a:rPr lang="en-US" altLang="ru-RU" sz="1600" b="0" dirty="0"/>
              <a:t> ~ </a:t>
            </a:r>
            <a:r>
              <a:rPr lang="ru-RU" altLang="ru-RU" sz="1600" b="0" dirty="0"/>
              <a:t> </a:t>
            </a:r>
            <a:r>
              <a:rPr lang="en-US" altLang="ru-RU" sz="1600" b="0" dirty="0"/>
              <a:t>[</a:t>
            </a:r>
            <a:r>
              <a:rPr lang="en-US" altLang="ru-RU" sz="1600" b="0" i="1" dirty="0"/>
              <a:t>F</a:t>
            </a:r>
            <a:r>
              <a:rPr lang="en-US" altLang="ru-RU" sz="1600" b="0" dirty="0"/>
              <a:t>(</a:t>
            </a:r>
            <a:r>
              <a:rPr lang="en-US" altLang="ru-RU" sz="1600" dirty="0"/>
              <a:t>H</a:t>
            </a:r>
            <a:r>
              <a:rPr lang="en-US" altLang="ru-RU" sz="1600" b="0" dirty="0"/>
              <a:t>)]</a:t>
            </a:r>
            <a:r>
              <a:rPr lang="en-US" altLang="ru-RU" sz="1600" b="0" baseline="30000" dirty="0"/>
              <a:t>2</a:t>
            </a:r>
            <a:endParaRPr lang="ru-RU" altLang="ru-RU" sz="1600" b="0" baseline="30000" dirty="0"/>
          </a:p>
        </p:txBody>
      </p:sp>
      <p:sp>
        <p:nvSpPr>
          <p:cNvPr id="8" name="Line 16">
            <a:extLst>
              <a:ext uri="{FF2B5EF4-FFF2-40B4-BE49-F238E27FC236}">
                <a16:creationId xmlns="" xmlns:a16="http://schemas.microsoft.com/office/drawing/2014/main" id="{DB64297A-B059-42B5-B7A4-A80F8C082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993" y="498895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EF961C16-9707-4F34-8D0A-A9582F2D2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150" y="4333648"/>
            <a:ext cx="3475539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Функция распределения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электронной плотности</a:t>
            </a:r>
            <a:r>
              <a:rPr lang="en-US" altLang="ru-RU" sz="1600" b="0" dirty="0">
                <a:solidFill>
                  <a:srgbClr val="3333FF"/>
                </a:solidFill>
              </a:rPr>
              <a:t> - </a:t>
            </a:r>
            <a:r>
              <a:rPr lang="ru-RU" altLang="ru-RU" sz="1600" b="0" dirty="0">
                <a:solidFill>
                  <a:srgbClr val="3333FF"/>
                </a:solidFill>
              </a:rPr>
              <a:t>координаты атомов </a:t>
            </a:r>
            <a:r>
              <a:rPr lang="ru-RU" altLang="ru-RU" sz="1600" dirty="0">
                <a:solidFill>
                  <a:srgbClr val="FF0000"/>
                </a:solidFill>
              </a:rPr>
              <a:t>(</a:t>
            </a:r>
            <a:r>
              <a:rPr lang="en-US" altLang="ru-RU" sz="1600" dirty="0" err="1">
                <a:solidFill>
                  <a:srgbClr val="FF0000"/>
                </a:solidFill>
              </a:rPr>
              <a:t>x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 err="1">
                <a:solidFill>
                  <a:srgbClr val="FF0000"/>
                </a:solidFill>
              </a:rPr>
              <a:t>,y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 err="1">
                <a:solidFill>
                  <a:srgbClr val="FF0000"/>
                </a:solidFill>
              </a:rPr>
              <a:t>,z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>
                <a:solidFill>
                  <a:srgbClr val="FF0000"/>
                </a:solidFill>
              </a:rPr>
              <a:t>)</a:t>
            </a:r>
            <a:endParaRPr lang="ru-RU" altLang="ru-RU" sz="16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в элементарной ячейке</a:t>
            </a:r>
            <a:r>
              <a:rPr lang="en-US" altLang="ru-RU" sz="1600" b="0" dirty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10" name="Picture 18" descr="Рисунок1">
            <a:extLst>
              <a:ext uri="{FF2B5EF4-FFF2-40B4-BE49-F238E27FC236}">
                <a16:creationId xmlns="" xmlns:a16="http://schemas.microsoft.com/office/drawing/2014/main" id="{F80EDE97-6056-41A2-963E-98749987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51" y="5340422"/>
            <a:ext cx="1615943" cy="31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AE321A-B46F-498D-AEC4-19F7DB38DB2F}"/>
              </a:ext>
            </a:extLst>
          </p:cNvPr>
          <p:cNvSpPr/>
          <p:nvPr/>
        </p:nvSpPr>
        <p:spPr>
          <a:xfrm>
            <a:off x="0" y="5739932"/>
            <a:ext cx="9144000" cy="105437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13">
            <a:extLst>
              <a:ext uri="{FF2B5EF4-FFF2-40B4-BE49-F238E27FC236}">
                <a16:creationId xmlns="" xmlns:a16="http://schemas.microsoft.com/office/drawing/2014/main" id="{F30E1C2B-B527-49EA-8606-68195FC0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8" y="6006327"/>
            <a:ext cx="4020731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3. Тонкая структура дифракционных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    рефлексов и диффузного рассеяния</a:t>
            </a:r>
          </a:p>
        </p:txBody>
      </p:sp>
      <p:sp>
        <p:nvSpPr>
          <p:cNvPr id="13" name="Line 17">
            <a:extLst>
              <a:ext uri="{FF2B5EF4-FFF2-40B4-BE49-F238E27FC236}">
                <a16:creationId xmlns="" xmlns:a16="http://schemas.microsoft.com/office/drawing/2014/main" id="{62BC882C-D658-4283-8C8B-5B2828958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0152" y="6217823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14">
            <a:extLst>
              <a:ext uri="{FF2B5EF4-FFF2-40B4-BE49-F238E27FC236}">
                <a16:creationId xmlns="" xmlns:a16="http://schemas.microsoft.com/office/drawing/2014/main" id="{CE6BFF61-05CD-49FD-AE90-606F05E52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863" y="5854096"/>
            <a:ext cx="3657600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Реальная структура кристаллов:</a:t>
            </a:r>
            <a:r>
              <a:rPr lang="en-US" altLang="ru-RU" sz="1600" b="0" dirty="0">
                <a:solidFill>
                  <a:srgbClr val="FF0000"/>
                </a:solidFill>
              </a:rPr>
              <a:t> </a:t>
            </a:r>
            <a:r>
              <a:rPr lang="ru-RU" altLang="ru-RU" sz="1600" b="0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дефекты, нарушения совершенства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кристаллов</a:t>
            </a:r>
          </a:p>
        </p:txBody>
      </p:sp>
      <p:sp>
        <p:nvSpPr>
          <p:cNvPr id="15" name="Line 17">
            <a:extLst>
              <a:ext uri="{FF2B5EF4-FFF2-40B4-BE49-F238E27FC236}">
                <a16:creationId xmlns="" xmlns:a16="http://schemas.microsoft.com/office/drawing/2014/main" id="{0905F38D-4A98-41FC-B641-756BF944E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0152" y="3760498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 Box 15">
            <a:extLst>
              <a:ext uri="{FF2B5EF4-FFF2-40B4-BE49-F238E27FC236}">
                <a16:creationId xmlns="" xmlns:a16="http://schemas.microsoft.com/office/drawing/2014/main" id="{9169D390-3130-4D65-AF0D-4DD8724D0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72084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5CAFB59-432A-44DB-829D-08A675D1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0" y="655172"/>
            <a:ext cx="4979473" cy="24579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4C8690A-8FCD-4B3B-B9E2-F5D735D8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29" y="663928"/>
            <a:ext cx="2467339" cy="2449197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362FAF70-2592-42D5-BE66-0FA4E4513878}"/>
              </a:ext>
            </a:extLst>
          </p:cNvPr>
          <p:cNvCxnSpPr>
            <a:cxnSpLocks/>
          </p:cNvCxnSpPr>
          <p:nvPr/>
        </p:nvCxnSpPr>
        <p:spPr>
          <a:xfrm flipV="1">
            <a:off x="5183625" y="1638269"/>
            <a:ext cx="1558075" cy="606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67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72177086-596F-446F-BB2C-ECA052D4A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31032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ОБРАТНАЯ РЕШЕТКА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И ЕЁ СВОЙСТВА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829914-3537-4196-8EDE-146DE7A6616F}"/>
              </a:ext>
            </a:extLst>
          </p:cNvPr>
          <p:cNvSpPr txBox="1"/>
          <p:nvPr/>
        </p:nvSpPr>
        <p:spPr>
          <a:xfrm>
            <a:off x="0" y="3068960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Это важнейшее понятие во всей современной физике –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обратная решетка,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обратное пространство,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</a:rPr>
              <a:t>пространство ФУРЬЕ</a:t>
            </a:r>
          </a:p>
        </p:txBody>
      </p:sp>
    </p:spTree>
    <p:extLst>
      <p:ext uri="{BB962C8B-B14F-4D97-AF65-F5344CB8AC3E}">
        <p14:creationId xmlns:p14="http://schemas.microsoft.com/office/powerpoint/2010/main" val="206829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C372B4E-01A0-47E8-81E0-509827C7587D}"/>
              </a:ext>
            </a:extLst>
          </p:cNvPr>
          <p:cNvSpPr txBox="1"/>
          <p:nvPr/>
        </p:nvSpPr>
        <p:spPr>
          <a:xfrm>
            <a:off x="0" y="969611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Дифракционная картина </a:t>
            </a:r>
          </a:p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любого объекта </a:t>
            </a:r>
          </a:p>
          <a:p>
            <a:pPr algn="ctr"/>
            <a:r>
              <a:rPr lang="ru-RU" sz="36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его Фурье-образ </a:t>
            </a:r>
          </a:p>
          <a:p>
            <a:pPr algn="ctr"/>
            <a:r>
              <a:rPr lang="ru-RU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(трансформанта Фурье)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71013CE-3B1F-4A8F-B3B4-2C93B16D9E4A}"/>
              </a:ext>
            </a:extLst>
          </p:cNvPr>
          <p:cNvSpPr txBox="1"/>
          <p:nvPr/>
        </p:nvSpPr>
        <p:spPr>
          <a:xfrm>
            <a:off x="16520" y="3356992"/>
            <a:ext cx="912748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Фурье-образ формируется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обратном пространстве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(пространство Фурье, </a:t>
            </a:r>
          </a:p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пространство волновых векторов, пространство импульсов)</a:t>
            </a:r>
          </a:p>
        </p:txBody>
      </p:sp>
    </p:spTree>
    <p:extLst>
      <p:ext uri="{BB962C8B-B14F-4D97-AF65-F5344CB8AC3E}">
        <p14:creationId xmlns:p14="http://schemas.microsoft.com/office/powerpoint/2010/main" val="3585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A40B90B9-0CBC-4EFC-9230-D9FA9B572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875"/>
            <a:ext cx="9144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Фурье</a:t>
            </a:r>
            <a:r>
              <a:rPr lang="en-US" altLang="ru-RU" sz="3600" b="1" dirty="0">
                <a:solidFill>
                  <a:srgbClr val="3333FF"/>
                </a:solidFill>
              </a:rPr>
              <a:t>-</a:t>
            </a:r>
            <a:r>
              <a:rPr lang="ru-RU" altLang="ru-RU" sz="3600" b="1" dirty="0">
                <a:solidFill>
                  <a:srgbClr val="3333FF"/>
                </a:solidFill>
              </a:rPr>
              <a:t>преобразование,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3333FF"/>
                </a:solidFill>
              </a:rPr>
              <a:t>Фурье-образ функции</a:t>
            </a:r>
          </a:p>
        </p:txBody>
      </p:sp>
      <p:graphicFrame>
        <p:nvGraphicFramePr>
          <p:cNvPr id="3" name="Object 5">
            <a:extLst>
              <a:ext uri="{FF2B5EF4-FFF2-40B4-BE49-F238E27FC236}">
                <a16:creationId xmlns="" xmlns:a16="http://schemas.microsoft.com/office/drawing/2014/main" id="{30CA17F2-3C59-4415-A07F-D2E55E564E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2557841"/>
              </p:ext>
            </p:extLst>
          </p:nvPr>
        </p:nvGraphicFramePr>
        <p:xfrm>
          <a:off x="1747320" y="1473859"/>
          <a:ext cx="1322532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6" name="Equation" r:id="rId3" imgW="368140" imgH="253890" progId="Equation.DSMT4">
                  <p:embed/>
                </p:oleObj>
              </mc:Choice>
              <mc:Fallback>
                <p:oleObj name="Equation" r:id="rId3" imgW="368140" imgH="253890" progId="Equation.DSMT4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="" xmlns:a16="http://schemas.microsoft.com/office/drawing/2014/main" id="{30CA17F2-3C59-4415-A07F-D2E55E564E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320" y="1473859"/>
                        <a:ext cx="1322532" cy="914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6">
            <a:extLst>
              <a:ext uri="{FF2B5EF4-FFF2-40B4-BE49-F238E27FC236}">
                <a16:creationId xmlns="" xmlns:a16="http://schemas.microsoft.com/office/drawing/2014/main" id="{0893FEC3-F8AB-426E-B9D9-0DEF9A2224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532214"/>
              </p:ext>
            </p:extLst>
          </p:nvPr>
        </p:nvGraphicFramePr>
        <p:xfrm>
          <a:off x="930275" y="5371571"/>
          <a:ext cx="7283450" cy="1304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7" name="Equation" r:id="rId5" imgW="3022600" imgH="546100" progId="Equation.DSMT4">
                  <p:embed/>
                </p:oleObj>
              </mc:Choice>
              <mc:Fallback>
                <p:oleObj name="Equation" r:id="rId5" imgW="3022600" imgH="546100" progId="Equation.DSMT4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="" xmlns:a16="http://schemas.microsoft.com/office/drawing/2014/main" id="{0893FEC3-F8AB-426E-B9D9-0DEF9A2224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275" y="5371571"/>
                        <a:ext cx="7283450" cy="13049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="" xmlns:a16="http://schemas.microsoft.com/office/drawing/2014/main" id="{BBF76E7F-01EE-4548-991A-280EC245A0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748706"/>
              </p:ext>
            </p:extLst>
          </p:nvPr>
        </p:nvGraphicFramePr>
        <p:xfrm>
          <a:off x="1310481" y="3325633"/>
          <a:ext cx="6523038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8" name="Equation" r:id="rId7" imgW="2565400" imgH="546100" progId="Equation.DSMT4">
                  <p:embed/>
                </p:oleObj>
              </mc:Choice>
              <mc:Fallback>
                <p:oleObj name="Equation" r:id="rId7" imgW="2565400" imgH="546100" progId="Equation.DSMT4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="" xmlns:a16="http://schemas.microsoft.com/office/drawing/2014/main" id="{BBF76E7F-01EE-4548-991A-280EC245A0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0481" y="3325633"/>
                        <a:ext cx="6523038" cy="1379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45A42081-AEC9-4B41-9997-E04809AA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0315"/>
            <a:ext cx="914400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FF"/>
                </a:solidFill>
              </a:rPr>
              <a:t>- </a:t>
            </a:r>
            <a:r>
              <a:rPr lang="ru-RU" altLang="ru-RU" sz="1800" dirty="0">
                <a:solidFill>
                  <a:srgbClr val="3333FF"/>
                </a:solidFill>
              </a:rPr>
              <a:t>обратное Фурье-преобразование </a:t>
            </a:r>
            <a:r>
              <a:rPr lang="ru-RU" altLang="ru-RU" sz="1800" b="1" dirty="0">
                <a:solidFill>
                  <a:srgbClr val="FF0000"/>
                </a:solidFill>
              </a:rPr>
              <a:t>образа</a:t>
            </a:r>
            <a:r>
              <a:rPr lang="ru-RU" altLang="ru-RU" sz="1800" dirty="0">
                <a:solidFill>
                  <a:srgbClr val="3333FF"/>
                </a:solidFill>
              </a:rPr>
              <a:t> в функцию </a:t>
            </a:r>
            <a:r>
              <a:rPr lang="en-US" altLang="ru-RU" sz="1800" i="1" dirty="0">
                <a:solidFill>
                  <a:srgbClr val="3333FF"/>
                </a:solidFill>
              </a:rPr>
              <a:t>f(x)</a:t>
            </a:r>
            <a:endParaRPr lang="ru-RU" altLang="ru-RU" sz="1800" i="1" dirty="0">
              <a:solidFill>
                <a:srgbClr val="3333FF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="" xmlns:a16="http://schemas.microsoft.com/office/drawing/2014/main" id="{F0E420E4-976F-4F41-9F7D-7B6BCF4A0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0843085"/>
              </p:ext>
            </p:extLst>
          </p:nvPr>
        </p:nvGraphicFramePr>
        <p:xfrm>
          <a:off x="980855" y="4840315"/>
          <a:ext cx="44386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19" name="Equation" r:id="rId9" imgW="228600" imgH="190440" progId="Equation.DSMT4">
                  <p:embed/>
                </p:oleObj>
              </mc:Choice>
              <mc:Fallback>
                <p:oleObj name="Equation" r:id="rId9" imgW="22860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80855" y="4840315"/>
                        <a:ext cx="443865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6B8AB05-0010-4BC7-8088-E3893BCB1E0D}"/>
              </a:ext>
            </a:extLst>
          </p:cNvPr>
          <p:cNvSpPr txBox="1"/>
          <p:nvPr/>
        </p:nvSpPr>
        <p:spPr>
          <a:xfrm>
            <a:off x="2941637" y="1479638"/>
            <a:ext cx="4455043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E5B06334-AFF4-4DDA-8F81-5597E5140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905" y="1571385"/>
            <a:ext cx="4099969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ru-RU" altLang="ru-RU" sz="1800" dirty="0">
                <a:solidFill>
                  <a:srgbClr val="3333FF"/>
                </a:solidFill>
              </a:rPr>
              <a:t> любая функция в пространстве </a:t>
            </a:r>
            <a:r>
              <a:rPr lang="en-US" altLang="ru-RU" sz="1800" dirty="0">
                <a:solidFill>
                  <a:srgbClr val="3333FF"/>
                </a:solidFill>
              </a:rPr>
              <a:t>{</a:t>
            </a:r>
            <a:r>
              <a:rPr lang="en-US" altLang="ru-RU" sz="1800" i="1" dirty="0">
                <a:solidFill>
                  <a:srgbClr val="3333FF"/>
                </a:solidFill>
              </a:rPr>
              <a:t>x</a:t>
            </a:r>
            <a:r>
              <a:rPr lang="en-US" altLang="ru-RU" sz="1800" dirty="0">
                <a:solidFill>
                  <a:srgbClr val="3333FF"/>
                </a:solidFill>
              </a:rPr>
              <a:t>}</a:t>
            </a:r>
            <a:r>
              <a:rPr lang="ru-RU" altLang="ru-RU" sz="1800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(</a:t>
            </a:r>
            <a:r>
              <a:rPr lang="en-US" altLang="ru-RU" sz="1800" dirty="0">
                <a:solidFill>
                  <a:srgbClr val="3333FF"/>
                </a:solidFill>
              </a:rPr>
              <a:t>x</a:t>
            </a:r>
            <a:r>
              <a:rPr lang="ru-RU" altLang="ru-RU" sz="1800" dirty="0">
                <a:solidFill>
                  <a:srgbClr val="3333FF"/>
                </a:solidFill>
              </a:rPr>
              <a:t> </a:t>
            </a:r>
            <a:r>
              <a:rPr lang="en-US" altLang="ru-RU" sz="1800" dirty="0">
                <a:solidFill>
                  <a:srgbClr val="3333FF"/>
                </a:solidFill>
              </a:rPr>
              <a:t>–</a:t>
            </a:r>
            <a:r>
              <a:rPr lang="ru-RU" altLang="ru-RU" sz="1800" dirty="0">
                <a:solidFill>
                  <a:srgbClr val="3333FF"/>
                </a:solidFill>
              </a:rPr>
              <a:t> прямое пространство)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2FB754AB-606E-42E5-9624-DE6A89FBD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48356"/>
            <a:ext cx="9144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3333FF"/>
                </a:solidFill>
              </a:rPr>
              <a:t>Оператор</a:t>
            </a:r>
            <a:r>
              <a:rPr lang="en-US" altLang="ru-RU" sz="1800" dirty="0">
                <a:solidFill>
                  <a:srgbClr val="3333FF"/>
                </a:solidFill>
              </a:rPr>
              <a:t> </a:t>
            </a:r>
            <a:r>
              <a:rPr lang="ru-RU" altLang="ru-RU" sz="1800" dirty="0">
                <a:solidFill>
                  <a:srgbClr val="3333FF"/>
                </a:solidFill>
              </a:rPr>
              <a:t> </a:t>
            </a:r>
            <a:r>
              <a:rPr lang="en-US" altLang="ru-RU" sz="1800" dirty="0">
                <a:solidFill>
                  <a:srgbClr val="3333FF"/>
                </a:solidFill>
                <a:ea typeface="AR ADGothicJP Medium" panose="020B0609000000000000" pitchFamily="49" charset="-128"/>
                <a:cs typeface="Arial" panose="020B0604020202020204" pitchFamily="34" charset="0"/>
              </a:rPr>
              <a:t> </a:t>
            </a:r>
            <a:r>
              <a:rPr lang="en-US" altLang="ru-RU" sz="1800" dirty="0">
                <a:solidFill>
                  <a:srgbClr val="3333FF"/>
                </a:solidFill>
              </a:rPr>
              <a:t>  </a:t>
            </a:r>
            <a:r>
              <a:rPr lang="ru-RU" altLang="ru-RU" sz="1800" dirty="0">
                <a:solidFill>
                  <a:srgbClr val="3333FF"/>
                </a:solidFill>
              </a:rPr>
              <a:t>определяет </a:t>
            </a:r>
            <a:r>
              <a:rPr lang="ru-RU" altLang="ru-RU" sz="1800" b="1" dirty="0">
                <a:solidFill>
                  <a:srgbClr val="FF0000"/>
                </a:solidFill>
              </a:rPr>
              <a:t>Фурье-образ</a:t>
            </a:r>
            <a:r>
              <a:rPr lang="ru-RU" altLang="ru-RU" sz="1800" dirty="0">
                <a:solidFill>
                  <a:srgbClr val="FF0000"/>
                </a:solidFill>
              </a:rPr>
              <a:t> </a:t>
            </a:r>
            <a:r>
              <a:rPr lang="ru-RU" altLang="ru-RU" sz="1800" dirty="0">
                <a:solidFill>
                  <a:srgbClr val="3333FF"/>
                </a:solidFill>
              </a:rPr>
              <a:t>функции </a:t>
            </a:r>
            <a:r>
              <a:rPr lang="en-US" altLang="ru-RU" sz="1800" i="1" dirty="0">
                <a:solidFill>
                  <a:srgbClr val="3333FF"/>
                </a:solidFill>
              </a:rPr>
              <a:t>f(x)</a:t>
            </a:r>
            <a:r>
              <a:rPr lang="ru-RU" altLang="ru-RU" sz="1800" dirty="0">
                <a:solidFill>
                  <a:srgbClr val="3333FF"/>
                </a:solidFill>
              </a:rPr>
              <a:t> в пространстве </a:t>
            </a:r>
            <a:r>
              <a:rPr lang="en-US" altLang="ru-RU" sz="1800" dirty="0">
                <a:solidFill>
                  <a:srgbClr val="3333FF"/>
                </a:solidFill>
              </a:rPr>
              <a:t>{</a:t>
            </a:r>
            <a:r>
              <a:rPr lang="en-US" altLang="ru-RU" sz="1800" i="1" dirty="0">
                <a:solidFill>
                  <a:srgbClr val="3333FF"/>
                </a:solidFill>
              </a:rPr>
              <a:t>u</a:t>
            </a:r>
            <a:r>
              <a:rPr lang="en-US" altLang="ru-RU" sz="1800" dirty="0">
                <a:solidFill>
                  <a:srgbClr val="3333FF"/>
                </a:solidFill>
              </a:rPr>
              <a:t>}</a:t>
            </a:r>
            <a:r>
              <a:rPr lang="ru-RU" altLang="ru-RU" sz="1800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solidFill>
                  <a:srgbClr val="3333FF"/>
                </a:solidFill>
              </a:rPr>
              <a:t>U – </a:t>
            </a:r>
            <a:r>
              <a:rPr lang="ru-RU" altLang="ru-RU" sz="1800" dirty="0">
                <a:solidFill>
                  <a:srgbClr val="3333FF"/>
                </a:solidFill>
              </a:rPr>
              <a:t>пространство - это обратное пространство</a:t>
            </a: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="" xmlns:a16="http://schemas.microsoft.com/office/drawing/2014/main" id="{2D87264E-2ACC-4C5A-8D59-086591AA9C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911014"/>
              </p:ext>
            </p:extLst>
          </p:nvPr>
        </p:nvGraphicFramePr>
        <p:xfrm>
          <a:off x="1892688" y="2548356"/>
          <a:ext cx="302628" cy="35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0" name="Equation" r:id="rId11" imgW="139680" imgH="164880" progId="Equation.DSMT4">
                  <p:embed/>
                </p:oleObj>
              </mc:Choice>
              <mc:Fallback>
                <p:oleObj name="Equation" r:id="rId11" imgW="1396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92688" y="2548356"/>
                        <a:ext cx="302628" cy="357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72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6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40" name="Picture 4" descr="http://upload.wikimedia.org/wikipedia/commons/3/37/Plinyelder.jpg">
            <a:extLst>
              <a:ext uri="{FF2B5EF4-FFF2-40B4-BE49-F238E27FC236}">
                <a16:creationId xmlns="" xmlns:a16="http://schemas.microsoft.com/office/drawing/2014/main" id="{2D79B661-3322-4CC5-AD19-AB1CDE01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284538" cy="439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Text Box 5">
            <a:extLst>
              <a:ext uri="{FF2B5EF4-FFF2-40B4-BE49-F238E27FC236}">
                <a16:creationId xmlns="" xmlns:a16="http://schemas.microsoft.com/office/drawing/2014/main" id="{CE8D2F4D-8478-4F7E-8A8F-827E88DAA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75" y="383001"/>
            <a:ext cx="5749925" cy="594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solidFill>
                  <a:srgbClr val="FF0000"/>
                </a:solidFill>
              </a:rPr>
              <a:t>Пли́ний</a:t>
            </a:r>
            <a:r>
              <a:rPr lang="ru-RU" altLang="ru-RU" sz="2000" b="1" dirty="0">
                <a:solidFill>
                  <a:srgbClr val="FF0000"/>
                </a:solidFill>
              </a:rPr>
              <a:t> Старший — под этим именем известен Гай Плиний Секунд </a:t>
            </a:r>
            <a:r>
              <a:rPr lang="en-US" altLang="ru-RU" sz="2000" b="1" dirty="0">
                <a:solidFill>
                  <a:srgbClr val="FF0000"/>
                </a:solidFill>
              </a:rPr>
              <a:t> (23-7</a:t>
            </a:r>
            <a:r>
              <a:rPr lang="ru-RU" altLang="ru-RU" sz="2000" b="1" dirty="0">
                <a:solidFill>
                  <a:srgbClr val="FF0000"/>
                </a:solidFill>
              </a:rPr>
              <a:t>9 </a:t>
            </a:r>
            <a:r>
              <a:rPr lang="ru-RU" altLang="ru-RU" sz="2000" b="1" dirty="0" err="1">
                <a:solidFill>
                  <a:srgbClr val="FF0000"/>
                </a:solidFill>
              </a:rPr>
              <a:t>гг.н.э</a:t>
            </a:r>
            <a:r>
              <a:rPr lang="ru-RU" altLang="ru-RU" sz="2000" b="1" dirty="0">
                <a:solidFill>
                  <a:srgbClr val="FF0000"/>
                </a:solidFill>
              </a:rPr>
              <a:t>.)</a:t>
            </a:r>
            <a:r>
              <a:rPr lang="en-US" altLang="ru-RU" sz="2000" b="1" dirty="0">
                <a:solidFill>
                  <a:srgbClr val="FF0000"/>
                </a:solidFill>
              </a:rPr>
              <a:t> </a:t>
            </a:r>
            <a:endParaRPr lang="ru-RU" altLang="ru-RU" sz="20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000" b="1" dirty="0"/>
              <a:t>Из всех сочинений Плиния до нас дошла</a:t>
            </a:r>
            <a:r>
              <a:rPr lang="en-US" altLang="ru-RU" sz="2000" b="1" dirty="0"/>
              <a:t> </a:t>
            </a:r>
            <a:r>
              <a:rPr lang="ru-RU" altLang="ru-RU" sz="2000" b="1" dirty="0"/>
              <a:t>только</a:t>
            </a:r>
            <a:r>
              <a:rPr lang="ru-RU" altLang="ru-RU" sz="2000" b="1" dirty="0">
                <a:solidFill>
                  <a:srgbClr val="3333FF"/>
                </a:solidFill>
              </a:rPr>
              <a:t> </a:t>
            </a:r>
            <a:r>
              <a:rPr lang="ru-RU" altLang="ru-RU" sz="2000" b="1" dirty="0">
                <a:solidFill>
                  <a:srgbClr val="FF0000"/>
                </a:solidFill>
              </a:rPr>
              <a:t>«Естественная история»</a:t>
            </a:r>
            <a:r>
              <a:rPr lang="ru-RU" sz="2000" b="1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(77 год н.э</a:t>
            </a:r>
            <a:r>
              <a:rPr lang="ru-RU" sz="2000" b="1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.)</a:t>
            </a:r>
            <a:endParaRPr lang="ru-RU" sz="2000" dirty="0"/>
          </a:p>
          <a:p>
            <a:pPr algn="ctr"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FF0000"/>
                </a:solidFill>
              </a:rPr>
              <a:t> </a:t>
            </a:r>
            <a:r>
              <a:rPr lang="ru-RU" altLang="ru-RU" sz="2000" b="1" dirty="0">
                <a:solidFill>
                  <a:srgbClr val="3333FF"/>
                </a:solidFill>
              </a:rPr>
              <a:t>Это энциклопедия всех возможных знаний, накопленных древним миром о природе и её произведениях.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В 37 </a:t>
            </a:r>
            <a:r>
              <a:rPr lang="ru-RU" altLang="ru-RU" sz="4000" b="1" dirty="0" smtClean="0">
                <a:solidFill>
                  <a:srgbClr val="3333FF"/>
                </a:solidFill>
              </a:rPr>
              <a:t>книгах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/>
              <a:t>I: Предисловие, содержание, перечень источников;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 smtClean="0"/>
              <a:t>II</a:t>
            </a:r>
            <a:r>
              <a:rPr lang="ru-RU" altLang="ru-RU" sz="2000" b="1" dirty="0"/>
              <a:t>: математика и физика;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III-VI: география и этнография;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VII: антропология и физиология;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VIII-XI: зоология;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XII-XXVII: ботаника и садоводство;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XXVIII-XXXII: фармакология;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XXXIII-XXXVII: горное дело, минералогия, искусство</a:t>
            </a:r>
          </a:p>
        </p:txBody>
      </p:sp>
    </p:spTree>
    <p:extLst>
      <p:ext uri="{BB962C8B-B14F-4D97-AF65-F5344CB8AC3E}">
        <p14:creationId xmlns:p14="http://schemas.microsoft.com/office/powerpoint/2010/main" val="38143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5" descr="Fourier2.jpg">
            <a:hlinkClick r:id="rId3"/>
            <a:extLst>
              <a:ext uri="{FF2B5EF4-FFF2-40B4-BE49-F238E27FC236}">
                <a16:creationId xmlns="" xmlns:a16="http://schemas.microsoft.com/office/drawing/2014/main" id="{32679339-5C25-4B1D-9685-D9EB10B0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9" y="1631057"/>
            <a:ext cx="3142980" cy="359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Text Box 6">
            <a:extLst>
              <a:ext uri="{FF2B5EF4-FFF2-40B4-BE49-F238E27FC236}">
                <a16:creationId xmlns="" xmlns:a16="http://schemas.microsoft.com/office/drawing/2014/main" id="{D38E5A3A-4D19-4D24-993D-C21438A93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1684653"/>
            <a:ext cx="5940152" cy="34163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Жан Батист Жозеф Фурье </a:t>
            </a:r>
            <a:r>
              <a:rPr lang="ru-RU" altLang="ru-RU" b="0" dirty="0"/>
              <a:t>(</a:t>
            </a:r>
            <a:r>
              <a:rPr lang="en-US" altLang="ru-RU" b="0" dirty="0"/>
              <a:t>1768-1830</a:t>
            </a:r>
            <a:r>
              <a:rPr lang="ru-RU" altLang="ru-RU" dirty="0"/>
              <a:t>), </a:t>
            </a:r>
            <a:endParaRPr lang="en-US" altLang="ru-RU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великий  французский </a:t>
            </a:r>
            <a:r>
              <a:rPr lang="ru-RU" altLang="ru-RU" b="0" dirty="0"/>
              <a:t>математик и физик. </a:t>
            </a:r>
            <a:endParaRPr lang="en-US" altLang="ru-RU" b="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0" dirty="0">
                <a:solidFill>
                  <a:srgbClr val="FF0000"/>
                </a:solidFill>
              </a:rPr>
              <a:t>Его имя внесено в список величайших ученых Франции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0" dirty="0">
                <a:solidFill>
                  <a:srgbClr val="FF0000"/>
                </a:solidFill>
              </a:rPr>
              <a:t>(см. </a:t>
            </a:r>
            <a:r>
              <a:rPr lang="ru-RU" altLang="ru-RU" sz="2400" b="0" i="1" dirty="0">
                <a:solidFill>
                  <a:srgbClr val="FF0000"/>
                </a:solidFill>
              </a:rPr>
              <a:t>первый этаж Эйфелевой башни</a:t>
            </a:r>
            <a:r>
              <a:rPr lang="ru-RU" altLang="ru-RU" sz="2400" b="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2102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7861E429-3410-43A6-A63D-D08CBFCBB6DE}"/>
              </a:ext>
            </a:extLst>
          </p:cNvPr>
          <p:cNvSpPr/>
          <p:nvPr/>
        </p:nvSpPr>
        <p:spPr>
          <a:xfrm>
            <a:off x="0" y="4475575"/>
            <a:ext cx="9144000" cy="147117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Значительно позже эти методы стали одним из мощнейших инструментов математического анализа разнообразных задач физики, астрономии, акустики, оптики, радиотехники и др. </a:t>
            </a:r>
            <a:endParaRPr lang="ru-RU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B1ED56-17C9-4315-9218-CF3C875B16AF}"/>
              </a:ext>
            </a:extLst>
          </p:cNvPr>
          <p:cNvSpPr txBox="1"/>
          <p:nvPr/>
        </p:nvSpPr>
        <p:spPr>
          <a:xfrm>
            <a:off x="0" y="884675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1807 г. </a:t>
            </a:r>
            <a:r>
              <a:rPr lang="ru-RU" alt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Жан Батист Жозеф Фурье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опубликовал работу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ru-R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 распространении тепла в твердом теле», </a:t>
            </a:r>
            <a:r>
              <a:rPr lang="ru-RU" sz="2800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которой впервые применил методы разложения функций в гармонические ряды</a:t>
            </a:r>
            <a:r>
              <a:rPr lang="ru-RU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B95ECD5-B840-4FDF-A2CF-1A63DFA6EB1A}"/>
              </a:ext>
            </a:extLst>
          </p:cNvPr>
          <p:cNvSpPr/>
          <p:nvPr/>
        </p:nvSpPr>
        <p:spPr>
          <a:xfrm>
            <a:off x="0" y="2824316"/>
            <a:ext cx="9144000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Этот подход не был понят современниками и получил отрицательную оценку!!! </a:t>
            </a:r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Ж.Л. Лагранжа и П.С. Лапласа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2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72727"/>
            <a:ext cx="914400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Еще будучи студентами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Федор Шаляпин </a:t>
            </a:r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Пешков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(Максим Горький)</a:t>
            </a:r>
          </a:p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искали работу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певчими в церковном хоре, и  журналистами в газете</a:t>
            </a:r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Парадокс ситуации состоял в том, что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Пешкова</a:t>
            </a:r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взяли в хор, забраковав в газете как журналиста, </a:t>
            </a:r>
          </a:p>
          <a:p>
            <a:pPr algn="ctr"/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у 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Шаляпина</a:t>
            </a:r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раз наоборот, нашли литературный талант, но не обнаружили певческого... </a:t>
            </a:r>
          </a:p>
          <a:p>
            <a:pPr algn="ctr"/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счастью, жизнь расставила все по своим местам</a:t>
            </a:r>
            <a:r>
              <a:rPr lang="ru-RU" sz="28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75015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Аналогичный случай из жизни</a:t>
            </a:r>
          </a:p>
        </p:txBody>
      </p:sp>
    </p:spTree>
    <p:extLst>
      <p:ext uri="{BB962C8B-B14F-4D97-AF65-F5344CB8AC3E}">
        <p14:creationId xmlns:p14="http://schemas.microsoft.com/office/powerpoint/2010/main" val="374315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DR-1">
            <a:extLst>
              <a:ext uri="{FF2B5EF4-FFF2-40B4-BE49-F238E27FC236}">
                <a16:creationId xmlns="" xmlns:a16="http://schemas.microsoft.com/office/drawing/2014/main" id="{2B79FAA6-2568-4AE6-A33A-39914682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938084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Untitled-10">
            <a:extLst>
              <a:ext uri="{FF2B5EF4-FFF2-40B4-BE49-F238E27FC236}">
                <a16:creationId xmlns="" xmlns:a16="http://schemas.microsoft.com/office/drawing/2014/main" id="{B9EB5BD7-4491-427C-97D3-E6648428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938084"/>
            <a:ext cx="2433636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7" descr="O-2a">
            <a:extLst>
              <a:ext uri="{FF2B5EF4-FFF2-40B4-BE49-F238E27FC236}">
                <a16:creationId xmlns="" xmlns:a16="http://schemas.microsoft.com/office/drawing/2014/main" id="{7FC0D4F6-E485-4B51-86FE-749740191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3744784"/>
            <a:ext cx="252095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9" descr="Untitled-15">
            <a:extLst>
              <a:ext uri="{FF2B5EF4-FFF2-40B4-BE49-F238E27FC236}">
                <a16:creationId xmlns="" xmlns:a16="http://schemas.microsoft.com/office/drawing/2014/main" id="{5499487F-ADB9-4FD5-8E60-B13F2B0D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01746"/>
            <a:ext cx="2447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0" descr="Untitled-14">
            <a:extLst>
              <a:ext uri="{FF2B5EF4-FFF2-40B4-BE49-F238E27FC236}">
                <a16:creationId xmlns="" xmlns:a16="http://schemas.microsoft.com/office/drawing/2014/main" id="{6BC0F060-4903-4FFD-8B27-1A3C39A41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329109"/>
            <a:ext cx="24479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1" descr="E-1">
            <a:extLst>
              <a:ext uri="{FF2B5EF4-FFF2-40B4-BE49-F238E27FC236}">
                <a16:creationId xmlns="" xmlns:a16="http://schemas.microsoft.com/office/drawing/2014/main" id="{6C2AE63E-4F7C-4D50-9D12-0A223B3BD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5329109"/>
            <a:ext cx="25209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AutoShape 12">
            <a:extLst>
              <a:ext uri="{FF2B5EF4-FFF2-40B4-BE49-F238E27FC236}">
                <a16:creationId xmlns="" xmlns:a16="http://schemas.microsoft.com/office/drawing/2014/main" id="{FC4A4556-7438-47BB-AE45-D2825670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1442909"/>
            <a:ext cx="1223963" cy="358775"/>
          </a:xfrm>
          <a:prstGeom prst="notchedRightArrow">
            <a:avLst>
              <a:gd name="adj1" fmla="val 50000"/>
              <a:gd name="adj2" fmla="val 8528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6" name="AutoShape 13">
            <a:extLst>
              <a:ext uri="{FF2B5EF4-FFF2-40B4-BE49-F238E27FC236}">
                <a16:creationId xmlns="" xmlns:a16="http://schemas.microsoft.com/office/drawing/2014/main" id="{8834CA6E-9F43-4776-8F4C-BC947521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950" y="2808159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7" name="AutoShape 14">
            <a:extLst>
              <a:ext uri="{FF2B5EF4-FFF2-40B4-BE49-F238E27FC236}">
                <a16:creationId xmlns="" xmlns:a16="http://schemas.microsoft.com/office/drawing/2014/main" id="{F271FF9B-E35C-414F-BDD7-6F62C4142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4176584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9708" name="AutoShape 15">
            <a:extLst>
              <a:ext uri="{FF2B5EF4-FFF2-40B4-BE49-F238E27FC236}">
                <a16:creationId xmlns="" xmlns:a16="http://schemas.microsoft.com/office/drawing/2014/main" id="{C7612F2E-AD7F-4294-A48E-F9D467AC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5833934"/>
            <a:ext cx="1223963" cy="361950"/>
          </a:xfrm>
          <a:prstGeom prst="notchedRightArrow">
            <a:avLst>
              <a:gd name="adj1" fmla="val 50000"/>
              <a:gd name="adj2" fmla="val 845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pic>
        <p:nvPicPr>
          <p:cNvPr id="25615" name="Picture 18" descr="Untitled-11aa">
            <a:extLst>
              <a:ext uri="{FF2B5EF4-FFF2-40B4-BE49-F238E27FC236}">
                <a16:creationId xmlns="" xmlns:a16="http://schemas.microsoft.com/office/drawing/2014/main" id="{91DCE867-04DF-44ED-B326-20694E848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01909"/>
            <a:ext cx="24479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6" name="Text Box 19">
            <a:extLst>
              <a:ext uri="{FF2B5EF4-FFF2-40B4-BE49-F238E27FC236}">
                <a16:creationId xmlns="" xmlns:a16="http://schemas.microsoft.com/office/drawing/2014/main" id="{81829DD7-CA40-4C42-9ECB-818A9297424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083468" y="3275677"/>
            <a:ext cx="33147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3333FF"/>
                </a:solidFill>
                <a:cs typeface="Arial" panose="020B0604020202020204" pitchFamily="34" charset="0"/>
              </a:rPr>
              <a:t>Прямое пространство</a:t>
            </a:r>
            <a:r>
              <a:rPr lang="en-US" altLang="ru-RU" sz="1800" b="1">
                <a:solidFill>
                  <a:srgbClr val="3333FF"/>
                </a:solidFill>
                <a:cs typeface="Arial" panose="020B0604020202020204" pitchFamily="34" charset="0"/>
              </a:rPr>
              <a:t> {X,Y}</a:t>
            </a:r>
            <a:endParaRPr lang="ru-RU" altLang="ru-RU" sz="1800" b="1">
              <a:solidFill>
                <a:srgbClr val="3333FF"/>
              </a:solidFill>
              <a:cs typeface="Arial" panose="020B0604020202020204" pitchFamily="34" charset="0"/>
            </a:endParaRPr>
          </a:p>
        </p:txBody>
      </p:sp>
      <p:sp>
        <p:nvSpPr>
          <p:cNvPr id="25617" name="Text Box 20">
            <a:extLst>
              <a:ext uri="{FF2B5EF4-FFF2-40B4-BE49-F238E27FC236}">
                <a16:creationId xmlns="" xmlns:a16="http://schemas.microsoft.com/office/drawing/2014/main" id="{84348194-40AA-4397-80C9-A5B267213D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393657" y="3240752"/>
            <a:ext cx="43497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0000"/>
                </a:solidFill>
                <a:cs typeface="Arial" panose="020B0604020202020204" pitchFamily="34" charset="0"/>
              </a:rPr>
              <a:t>Обратное пространство Фурье</a:t>
            </a:r>
            <a:r>
              <a:rPr lang="en-US" altLang="ru-RU" sz="1800" b="1">
                <a:solidFill>
                  <a:srgbClr val="FF0000"/>
                </a:solidFill>
                <a:cs typeface="Arial" panose="020B0604020202020204" pitchFamily="34" charset="0"/>
              </a:rPr>
              <a:t> {U,V}</a:t>
            </a:r>
            <a:endParaRPr lang="ru-RU" altLang="ru-RU" sz="18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1B92F055-4693-444E-81F0-42E9839166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947225"/>
              </p:ext>
            </p:extLst>
          </p:nvPr>
        </p:nvGraphicFramePr>
        <p:xfrm>
          <a:off x="2600325" y="63371"/>
          <a:ext cx="3433763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2" name="Equation" r:id="rId10" imgW="3098520" imgH="596880" progId="Equation.DSMT4">
                  <p:embed/>
                </p:oleObj>
              </mc:Choice>
              <mc:Fallback>
                <p:oleObj name="Equation" r:id="rId10" imgW="3098520" imgH="59688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1B92F055-4693-444E-81F0-42E9839166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0325" y="63371"/>
                        <a:ext cx="3433763" cy="6556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8" name="Объект 2">
            <a:extLst>
              <a:ext uri="{FF2B5EF4-FFF2-40B4-BE49-F238E27FC236}">
                <a16:creationId xmlns="" xmlns:a16="http://schemas.microsoft.com/office/drawing/2014/main" id="{8548091F-8ED6-4BC8-9619-F417E9DFF9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28092"/>
              </p:ext>
            </p:extLst>
          </p:nvPr>
        </p:nvGraphicFramePr>
        <p:xfrm>
          <a:off x="4095750" y="237159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3" name="Equation" r:id="rId12" imgW="114102" imgH="177492" progId="Equation.DSMT4">
                  <p:embed/>
                </p:oleObj>
              </mc:Choice>
              <mc:Fallback>
                <p:oleObj name="Equation" r:id="rId12" imgW="114102" imgH="177492" progId="Equation.DSMT4">
                  <p:embed/>
                  <p:pic>
                    <p:nvPicPr>
                      <p:cNvPr id="28688" name="Объект 2">
                        <a:extLst>
                          <a:ext uri="{FF2B5EF4-FFF2-40B4-BE49-F238E27FC236}">
                            <a16:creationId xmlns="" xmlns:a16="http://schemas.microsoft.com/office/drawing/2014/main" id="{8548091F-8ED6-4BC8-9619-F417E9DFF98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5750" y="2371596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E287AC42-3FBC-4B8C-970F-FA5C5C395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099357"/>
              </p:ext>
            </p:extLst>
          </p:nvPr>
        </p:nvGraphicFramePr>
        <p:xfrm>
          <a:off x="1476375" y="57021"/>
          <a:ext cx="9890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4" name="Equation" r:id="rId14" imgW="368140" imgH="253890" progId="Equation.DSMT4">
                  <p:embed/>
                </p:oleObj>
              </mc:Choice>
              <mc:Fallback>
                <p:oleObj name="Equation" r:id="rId14" imgW="368140" imgH="25389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E287AC42-3FBC-4B8C-970F-FA5C5C395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7021"/>
                        <a:ext cx="989013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90" name="Object 5">
            <a:extLst>
              <a:ext uri="{FF2B5EF4-FFF2-40B4-BE49-F238E27FC236}">
                <a16:creationId xmlns="" xmlns:a16="http://schemas.microsoft.com/office/drawing/2014/main" id="{ECD3C113-DC11-4B35-83F6-D7239106DD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865629"/>
              </p:ext>
            </p:extLst>
          </p:nvPr>
        </p:nvGraphicFramePr>
        <p:xfrm>
          <a:off x="6235700" y="63371"/>
          <a:ext cx="155892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05" name="Equation" r:id="rId16" imgW="609336" imgH="253890" progId="Equation.DSMT4">
                  <p:embed/>
                </p:oleObj>
              </mc:Choice>
              <mc:Fallback>
                <p:oleObj name="Equation" r:id="rId16" imgW="609336" imgH="253890" progId="Equation.DSMT4">
                  <p:embed/>
                  <p:pic>
                    <p:nvPicPr>
                      <p:cNvPr id="28690" name="Object 5">
                        <a:extLst>
                          <a:ext uri="{FF2B5EF4-FFF2-40B4-BE49-F238E27FC236}">
                            <a16:creationId xmlns="" xmlns:a16="http://schemas.microsoft.com/office/drawing/2014/main" id="{ECD3C113-DC11-4B35-83F6-D7239106DD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5700" y="63371"/>
                        <a:ext cx="1558925" cy="650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91" name="Picture 29">
            <a:extLst>
              <a:ext uri="{FF2B5EF4-FFF2-40B4-BE49-F238E27FC236}">
                <a16:creationId xmlns="" xmlns:a16="http://schemas.microsoft.com/office/drawing/2014/main" id="{1A5EA575-03E3-4B50-A352-CED7D5BE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2350959"/>
            <a:ext cx="24955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8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5" grpId="0" animBg="1"/>
      <p:bldP spid="29706" grpId="0" animBg="1"/>
      <p:bldP spid="29707" grpId="0" animBg="1"/>
      <p:bldP spid="29708" grpId="0" animBg="1"/>
      <p:bldP spid="25616" grpId="0" animBg="1"/>
      <p:bldP spid="256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12704F4-1114-4CD9-80C1-61F7AD84EAC4}"/>
              </a:ext>
            </a:extLst>
          </p:cNvPr>
          <p:cNvSpPr txBox="1"/>
          <p:nvPr/>
        </p:nvSpPr>
        <p:spPr>
          <a:xfrm>
            <a:off x="0" y="3548421"/>
            <a:ext cx="9144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0" dirty="0">
                <a:solidFill>
                  <a:srgbClr val="FF0000"/>
                </a:solidFill>
              </a:rPr>
              <a:t>Согласно принципу </a:t>
            </a:r>
            <a:r>
              <a:rPr lang="ru-RU" sz="3600" dirty="0">
                <a:solidFill>
                  <a:srgbClr val="FF0000"/>
                </a:solidFill>
              </a:rPr>
              <a:t>неопределённости</a:t>
            </a:r>
            <a:r>
              <a:rPr lang="ru-RU" sz="3600" b="0" dirty="0">
                <a:solidFill>
                  <a:srgbClr val="FF0000"/>
                </a:solidFill>
              </a:rPr>
              <a:t> </a:t>
            </a:r>
          </a:p>
          <a:p>
            <a:pPr algn="ctr">
              <a:lnSpc>
                <a:spcPct val="80000"/>
              </a:lnSpc>
            </a:pPr>
            <a:r>
              <a:rPr lang="ru-RU" sz="3600" b="1" dirty="0"/>
              <a:t>Вернер Гейзенберг</a:t>
            </a:r>
            <a:r>
              <a:rPr lang="en-US" sz="3600" b="1" dirty="0"/>
              <a:t> </a:t>
            </a:r>
            <a:r>
              <a:rPr lang="en-US" sz="3600" b="0" dirty="0"/>
              <a:t>(1900 </a:t>
            </a:r>
            <a:r>
              <a:rPr lang="ru-RU" sz="3600" b="0" dirty="0"/>
              <a:t>г.)</a:t>
            </a:r>
            <a:r>
              <a:rPr lang="ru-RU" sz="3600" b="0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3600" b="0" dirty="0">
                <a:solidFill>
                  <a:srgbClr val="FF0000"/>
                </a:solidFill>
              </a:rPr>
              <a:t>у частицы не могут быть одновременно </a:t>
            </a:r>
          </a:p>
          <a:p>
            <a:pPr algn="ctr">
              <a:lnSpc>
                <a:spcPct val="80000"/>
              </a:lnSpc>
            </a:pPr>
            <a:r>
              <a:rPr lang="ru-RU" sz="3600" b="0" dirty="0">
                <a:solidFill>
                  <a:srgbClr val="3333FF"/>
                </a:solidFill>
              </a:rPr>
              <a:t>точно измерены </a:t>
            </a:r>
          </a:p>
          <a:p>
            <a:pPr algn="ctr">
              <a:lnSpc>
                <a:spcPct val="80000"/>
              </a:lnSpc>
            </a:pPr>
            <a:r>
              <a:rPr lang="ru-RU" sz="3600" b="0" dirty="0">
                <a:solidFill>
                  <a:srgbClr val="FF0000"/>
                </a:solidFill>
              </a:rPr>
              <a:t>положение и скорость (импульс)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929952FC-3EC8-4B24-81F4-B04CF4ED4E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764088"/>
              </p:ext>
            </p:extLst>
          </p:nvPr>
        </p:nvGraphicFramePr>
        <p:xfrm>
          <a:off x="1965865" y="278912"/>
          <a:ext cx="5212270" cy="159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5" name="Equation" r:id="rId3" imgW="749160" imgH="228600" progId="Equation.DSMT4">
                  <p:embed/>
                </p:oleObj>
              </mc:Choice>
              <mc:Fallback>
                <p:oleObj name="Equation" r:id="rId3" imgW="749160" imgH="2286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929952FC-3EC8-4B24-81F4-B04CF4ED4E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65865" y="278912"/>
                        <a:ext cx="5212270" cy="159018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6C5E9C-9801-445B-90A8-994C40C5606F}"/>
              </a:ext>
            </a:extLst>
          </p:cNvPr>
          <p:cNvSpPr txBox="1"/>
          <p:nvPr/>
        </p:nvSpPr>
        <p:spPr>
          <a:xfrm>
            <a:off x="0" y="1982450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0" i="1" dirty="0"/>
              <a:t>h</a:t>
            </a:r>
            <a:r>
              <a:rPr lang="en-US" sz="4400" b="0" dirty="0"/>
              <a:t>=</a:t>
            </a:r>
            <a:r>
              <a:rPr lang="ru-RU" sz="4400" b="0" dirty="0"/>
              <a:t>6.62607004 × 10</a:t>
            </a:r>
            <a:r>
              <a:rPr lang="ru-RU" sz="4400" b="0" baseline="30000" dirty="0"/>
              <a:t>-34</a:t>
            </a:r>
            <a:r>
              <a:rPr lang="ru-RU" sz="4400" b="0" dirty="0"/>
              <a:t> м</a:t>
            </a:r>
            <a:r>
              <a:rPr lang="ru-RU" sz="4400" b="0" baseline="30000" dirty="0"/>
              <a:t>2</a:t>
            </a:r>
            <a:r>
              <a:rPr lang="ru-RU" sz="4400" b="0" dirty="0"/>
              <a:t> кг / с постоянная Планка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0429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рнер Гейзенберг, 1933 год">
            <a:hlinkClick r:id="rId2" tooltip="&quot;Вернер Гейзенберг, 1933 год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039"/>
            <a:ext cx="2833735" cy="42534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915216" y="58846"/>
            <a:ext cx="6228784" cy="67403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Ве́рнер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Карл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Ге́йзенберг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1901-1976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) — немецкий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физик-теоретик, один из создателей квантовой механики,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 Нобелевской премии по физике (1932)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 время Второй мировой войны был ведущим теоретиком немецкого ядерного проекта.</a:t>
            </a:r>
            <a:r>
              <a:rPr lang="ru-RU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Гейзенберг является автором ряда фундаментальных результатов в квантовой теории: он заложил основы матричной механики,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сформулировал соотношение неопределенностей,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применил формализм квантовой механики к проблемам  ферромагнетизма,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нормального эффекта Зеемана. Активно участвовал в развитии квантовой электродинамики, в последние десятилетия жизни предпринимал попытки создания единой нелинейной спиновой теории поля.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Гейзенбергу принадлежит одна из первых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квантовомеханических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теорий ядерных сил.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Ряд работ посвящён также физике космических лучей, теории турбулентности,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философским проблемам естествознания.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Впоследствии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Ге́йзенберг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сыграл большую роль в организации научных исследований в послевоенной Германии, член ряда академий и научных обществ мира.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Обладатель Ордена «За заслуги перед ФРГ»(1964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803376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49C6B137-EDF9-4C15-80A6-328ABF03A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4490"/>
            <a:ext cx="9159875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Построение обратной решетки 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="" xmlns:a16="http://schemas.microsoft.com/office/drawing/2014/main" id="{01666EBC-9628-48E4-A618-16560FC5C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6" y="18864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46046182-87E5-4844-8AF2-630DE45CE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" y="852651"/>
            <a:ext cx="9153525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dirty="0">
                <a:solidFill>
                  <a:srgbClr val="0000FF"/>
                </a:solidFill>
              </a:rPr>
              <a:t>Рассмотрим две решетки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F5088F2-C4B1-4F8F-B3D4-5E58B5747ADE}"/>
              </a:ext>
            </a:extLst>
          </p:cNvPr>
          <p:cNvSpPr txBox="1"/>
          <p:nvPr/>
        </p:nvSpPr>
        <p:spPr>
          <a:xfrm>
            <a:off x="0" y="2006252"/>
            <a:ext cx="9143999" cy="21852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/>
            </a:pPr>
            <a:r>
              <a:rPr 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системе координат (</a:t>
            </a:r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X, Y, Z) </a:t>
            </a:r>
            <a:endParaRPr lang="ru-RU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введем элементарные вектора решетки</a:t>
            </a:r>
            <a:r>
              <a:rPr lang="ru-RU" sz="28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a, b, 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(масштабные вектора решетки)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вектор трансляции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(Здесь 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alt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целые числа)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1529DF-1402-4FA1-9C78-552170A586D0}"/>
              </a:ext>
            </a:extLst>
          </p:cNvPr>
          <p:cNvSpPr txBox="1"/>
          <p:nvPr/>
        </p:nvSpPr>
        <p:spPr>
          <a:xfrm>
            <a:off x="6349" y="4536114"/>
            <a:ext cx="915352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В системе координат (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X*, Y*, Z*)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введем элементарные вектора решетки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вектор трансляции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*+</a:t>
            </a:r>
            <a:r>
              <a:rPr lang="en-US" sz="28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*+</a:t>
            </a:r>
            <a:r>
              <a:rPr lang="en-US" sz="28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(Здесь </a:t>
            </a:r>
            <a:r>
              <a:rPr lang="en-US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ru-RU" alt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целые числа)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0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="" xmlns:a16="http://schemas.microsoft.com/office/drawing/2014/main" id="{AF08B4CD-03BD-4A32-8FBC-D4878F197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2277393"/>
            <a:ext cx="9144000" cy="1511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3" name="Object 15">
            <a:extLst>
              <a:ext uri="{FF2B5EF4-FFF2-40B4-BE49-F238E27FC236}">
                <a16:creationId xmlns="" xmlns:a16="http://schemas.microsoft.com/office/drawing/2014/main" id="{1CF61057-627E-4585-8713-A26FCE5D66B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137" y="2377406"/>
          <a:ext cx="8964613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50" name="Equation" r:id="rId3" imgW="3314700" imgH="482600" progId="Equation.DSMT4">
                  <p:embed/>
                </p:oleObj>
              </mc:Choice>
              <mc:Fallback>
                <p:oleObj name="Equation" r:id="rId3" imgW="3314700" imgH="482600" progId="Equation.DSMT4">
                  <p:embed/>
                  <p:pic>
                    <p:nvPicPr>
                      <p:cNvPr id="3" name="Object 15">
                        <a:extLst>
                          <a:ext uri="{FF2B5EF4-FFF2-40B4-BE49-F238E27FC236}">
                            <a16:creationId xmlns="" xmlns:a16="http://schemas.microsoft.com/office/drawing/2014/main" id="{1CF61057-627E-4585-8713-A26FCE5D66B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7" y="2377406"/>
                        <a:ext cx="8964613" cy="1311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26DACDF2-EC6A-4BBA-B5FE-BB15970A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8338"/>
            <a:ext cx="915352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/>
              <a:t>Если для векторов </a:t>
            </a:r>
            <a:r>
              <a:rPr lang="en-US" altLang="ru-RU" b="1" dirty="0">
                <a:solidFill>
                  <a:srgbClr val="0000FF"/>
                </a:solidFill>
              </a:rPr>
              <a:t>a</a:t>
            </a:r>
            <a:r>
              <a:rPr lang="en-US" altLang="ru-RU" dirty="0">
                <a:solidFill>
                  <a:srgbClr val="0000FF"/>
                </a:solidFill>
              </a:rPr>
              <a:t>, </a:t>
            </a:r>
            <a:r>
              <a:rPr lang="en-US" altLang="ru-RU" b="1" dirty="0">
                <a:solidFill>
                  <a:srgbClr val="0000FF"/>
                </a:solidFill>
              </a:rPr>
              <a:t>b</a:t>
            </a:r>
            <a:r>
              <a:rPr lang="en-US" altLang="ru-RU" dirty="0">
                <a:solidFill>
                  <a:srgbClr val="0000FF"/>
                </a:solidFill>
              </a:rPr>
              <a:t>, </a:t>
            </a:r>
            <a:r>
              <a:rPr lang="en-US" altLang="ru-RU" b="1" dirty="0">
                <a:solidFill>
                  <a:srgbClr val="0000FF"/>
                </a:solidFill>
              </a:rPr>
              <a:t>c</a:t>
            </a:r>
            <a:r>
              <a:rPr lang="ru-RU" altLang="ru-RU" dirty="0">
                <a:solidFill>
                  <a:srgbClr val="0000FF"/>
                </a:solidFill>
              </a:rPr>
              <a:t> </a:t>
            </a:r>
            <a:r>
              <a:rPr lang="ru-RU" altLang="ru-RU" sz="2400" i="1" dirty="0"/>
              <a:t>и</a:t>
            </a:r>
            <a:r>
              <a:rPr lang="ru-RU" altLang="ru-RU" sz="2400" dirty="0">
                <a:solidFill>
                  <a:srgbClr val="0000FF"/>
                </a:solidFill>
              </a:rPr>
              <a:t> </a:t>
            </a:r>
            <a:r>
              <a:rPr lang="en-US" altLang="ru-RU" b="1" dirty="0">
                <a:solidFill>
                  <a:srgbClr val="FF0000"/>
                </a:solidFill>
              </a:rPr>
              <a:t>a</a:t>
            </a:r>
            <a:r>
              <a:rPr lang="ru-RU" altLang="ru-RU" dirty="0">
                <a:solidFill>
                  <a:srgbClr val="FF0000"/>
                </a:solidFill>
              </a:rPr>
              <a:t>*</a:t>
            </a:r>
            <a:r>
              <a:rPr lang="en-US" altLang="ru-RU" dirty="0">
                <a:solidFill>
                  <a:srgbClr val="FF0000"/>
                </a:solidFill>
              </a:rPr>
              <a:t>, </a:t>
            </a:r>
            <a:r>
              <a:rPr lang="en-US" altLang="ru-RU" b="1" dirty="0">
                <a:solidFill>
                  <a:srgbClr val="FF0000"/>
                </a:solidFill>
              </a:rPr>
              <a:t>b</a:t>
            </a:r>
            <a:r>
              <a:rPr lang="ru-RU" altLang="ru-RU" dirty="0">
                <a:solidFill>
                  <a:srgbClr val="FF0000"/>
                </a:solidFill>
              </a:rPr>
              <a:t>*</a:t>
            </a:r>
            <a:r>
              <a:rPr lang="en-US" altLang="ru-RU" dirty="0">
                <a:solidFill>
                  <a:srgbClr val="FF0000"/>
                </a:solidFill>
              </a:rPr>
              <a:t>, </a:t>
            </a:r>
            <a:r>
              <a:rPr lang="en-US" altLang="ru-RU" b="1" dirty="0">
                <a:solidFill>
                  <a:srgbClr val="FF0000"/>
                </a:solidFill>
              </a:rPr>
              <a:t>c</a:t>
            </a:r>
            <a:r>
              <a:rPr lang="ru-RU" altLang="ru-RU" dirty="0">
                <a:solidFill>
                  <a:srgbClr val="FF0000"/>
                </a:solidFill>
              </a:rPr>
              <a:t>*</a:t>
            </a:r>
            <a:r>
              <a:rPr lang="en-US" altLang="ru-RU" dirty="0">
                <a:solidFill>
                  <a:srgbClr val="FF0000"/>
                </a:solidFill>
              </a:rPr>
              <a:t> </a:t>
            </a:r>
            <a:endParaRPr lang="ru-RU" altLang="ru-RU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i="1" dirty="0"/>
              <a:t>выполняются приведенные ниже два тождества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00D9DDD9-FDAA-4F6B-8133-121EF97A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7485"/>
            <a:ext cx="9158288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то одна из решеток </a:t>
            </a:r>
            <a:r>
              <a:rPr lang="ru-RU" altLang="ru-RU" dirty="0"/>
              <a:t>(не важно какая)  </a:t>
            </a:r>
            <a:r>
              <a:rPr lang="ru-RU" altLang="ru-RU" b="1" dirty="0"/>
              <a:t>является прямой,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FF0000"/>
                </a:solidFill>
              </a:rPr>
              <a:t>а другая обратной!!!</a:t>
            </a:r>
          </a:p>
        </p:txBody>
      </p:sp>
    </p:spTree>
    <p:extLst>
      <p:ext uri="{BB962C8B-B14F-4D97-AF65-F5344CB8AC3E}">
        <p14:creationId xmlns:p14="http://schemas.microsoft.com/office/powerpoint/2010/main" val="302787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6">
            <a:extLst>
              <a:ext uri="{FF2B5EF4-FFF2-40B4-BE49-F238E27FC236}">
                <a16:creationId xmlns="" xmlns:a16="http://schemas.microsoft.com/office/drawing/2014/main" id="{8C54782C-0041-470D-85FA-93E5E135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77569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Эти два тождества определяют взаимосвязь двух пространств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AC5217C-24E7-4DFE-8601-1969DD9659A8}"/>
              </a:ext>
            </a:extLst>
          </p:cNvPr>
          <p:cNvSpPr/>
          <p:nvPr/>
        </p:nvSpPr>
        <p:spPr>
          <a:xfrm>
            <a:off x="0" y="3970799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rgbClr val="3333FF"/>
                </a:solidFill>
              </a:rPr>
              <a:t>Они определяют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</a:rPr>
              <a:t>положения векторов обратной решетки по отношению к прямой </a:t>
            </a:r>
          </a:p>
          <a:p>
            <a:pPr algn="ctr" eaLnBrk="1" hangingPunct="1"/>
            <a:r>
              <a:rPr lang="ru-RU" altLang="ru-RU" sz="4000" b="1" dirty="0">
                <a:solidFill>
                  <a:srgbClr val="92D050"/>
                </a:solidFill>
              </a:rPr>
              <a:t>и соотношения их масштабов</a:t>
            </a:r>
          </a:p>
        </p:txBody>
      </p:sp>
      <p:sp>
        <p:nvSpPr>
          <p:cNvPr id="4" name="Rectangle 25">
            <a:extLst>
              <a:ext uri="{FF2B5EF4-FFF2-40B4-BE49-F238E27FC236}">
                <a16:creationId xmlns="" xmlns:a16="http://schemas.microsoft.com/office/drawing/2014/main" id="{9C9AB179-6E26-4944-8153-DFFEEC2A9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3401"/>
            <a:ext cx="9144000" cy="15113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5" name="Object 15">
            <a:extLst>
              <a:ext uri="{FF2B5EF4-FFF2-40B4-BE49-F238E27FC236}">
                <a16:creationId xmlns="" xmlns:a16="http://schemas.microsoft.com/office/drawing/2014/main" id="{C7BA1B55-4EE0-443A-8A54-A63F42ED18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0962" y="453414"/>
          <a:ext cx="8964613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73" name="Equation" r:id="rId3" imgW="3314700" imgH="482600" progId="Equation.DSMT4">
                  <p:embed/>
                </p:oleObj>
              </mc:Choice>
              <mc:Fallback>
                <p:oleObj name="Equation" r:id="rId3" imgW="3314700" imgH="482600" progId="Equation.DSMT4">
                  <p:embed/>
                  <p:pic>
                    <p:nvPicPr>
                      <p:cNvPr id="5" name="Object 15">
                        <a:extLst>
                          <a:ext uri="{FF2B5EF4-FFF2-40B4-BE49-F238E27FC236}">
                            <a16:creationId xmlns="" xmlns:a16="http://schemas.microsoft.com/office/drawing/2014/main" id="{C7BA1B55-4EE0-443A-8A54-A63F42ED187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" y="453414"/>
                        <a:ext cx="8964613" cy="13112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734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45E7B25-6D52-43B8-88F1-006AA9C1F206}"/>
              </a:ext>
            </a:extLst>
          </p:cNvPr>
          <p:cNvSpPr txBox="1"/>
          <p:nvPr/>
        </p:nvSpPr>
        <p:spPr>
          <a:xfrm>
            <a:off x="0" y="188640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Рассмотрим вектор трансляции </a:t>
            </a:r>
          </a:p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обратной решетки 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B6A4AA84-40ED-47B0-BD61-AAF7B8A6729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28850" y="1412776"/>
          <a:ext cx="468630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2" name="Equation" r:id="rId3" imgW="4686343" imgH="790620" progId="Equation.DSMT4">
                  <p:embed/>
                </p:oleObj>
              </mc:Choice>
              <mc:Fallback>
                <p:oleObj name="Equation" r:id="rId3" imgW="4686343" imgH="79062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B6A4AA84-40ED-47B0-BD61-AAF7B8A67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8850" y="1412776"/>
                        <a:ext cx="4686300" cy="79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8" descr="N:\Вектор H.tif">
            <a:extLst>
              <a:ext uri="{FF2B5EF4-FFF2-40B4-BE49-F238E27FC236}">
                <a16:creationId xmlns="" xmlns:a16="http://schemas.microsoft.com/office/drawing/2014/main" id="{97BE486D-D238-43DE-A55C-994A1CAA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87" y="2451100"/>
            <a:ext cx="365125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61BD692A-A4F6-4450-AB82-E962ADF8A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75591"/>
            <a:ext cx="5326788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2400" b="1" dirty="0">
                <a:solidFill>
                  <a:srgbClr val="FF0000"/>
                </a:solidFill>
              </a:rPr>
              <a:t>Вектор обратной решетки </a:t>
            </a:r>
            <a:r>
              <a:rPr lang="en-US" altLang="ru-RU" sz="2400" b="1" dirty="0">
                <a:solidFill>
                  <a:srgbClr val="FF0000"/>
                </a:solidFill>
              </a:rPr>
              <a:t>H </a:t>
            </a:r>
            <a:r>
              <a:rPr lang="ru-RU" altLang="ru-RU" sz="2400" b="1" dirty="0">
                <a:solidFill>
                  <a:srgbClr val="FF0000"/>
                </a:solidFill>
              </a:rPr>
              <a:t>всегда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перпендикулярен плоскости прямой решетки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с индексами (</a:t>
            </a:r>
            <a:r>
              <a:rPr lang="en-US" altLang="ru-RU" sz="2400" b="1" i="1" dirty="0" err="1">
                <a:solidFill>
                  <a:srgbClr val="FF0000"/>
                </a:solidFill>
              </a:rPr>
              <a:t>hkl</a:t>
            </a:r>
            <a:r>
              <a:rPr lang="ru-RU" altLang="ru-RU" sz="2400" b="1" dirty="0">
                <a:solidFill>
                  <a:srgbClr val="FF000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2878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450178AE-2C3A-42E4-8B5D-3A40D0BFCF74}"/>
              </a:ext>
            </a:extLst>
          </p:cNvPr>
          <p:cNvSpPr/>
          <p:nvPr/>
        </p:nvSpPr>
        <p:spPr>
          <a:xfrm>
            <a:off x="-12319" y="260648"/>
            <a:ext cx="9144001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800"/>
              </a:spcAft>
            </a:pPr>
            <a:r>
              <a:rPr lang="ru-RU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«…</a:t>
            </a:r>
            <a:r>
              <a:rPr lang="ru-RU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Тот, кто не знает </a:t>
            </a:r>
            <a:r>
              <a:rPr lang="ru-RU" sz="5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прошлого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1B792FE2-01AB-4581-BE62-EA26B8494774}"/>
              </a:ext>
            </a:extLst>
          </p:cNvPr>
          <p:cNvSpPr/>
          <p:nvPr/>
        </p:nvSpPr>
        <p:spPr>
          <a:xfrm>
            <a:off x="-12317" y="997829"/>
            <a:ext cx="9144000" cy="6093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 знает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05DB13D-0D77-456A-8BF8-0A91D0998CC3}"/>
              </a:ext>
            </a:extLst>
          </p:cNvPr>
          <p:cNvSpPr/>
          <p:nvPr/>
        </p:nvSpPr>
        <p:spPr>
          <a:xfrm>
            <a:off x="-12317" y="1486104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 настоящего,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9AED67E3-DA03-4BE7-9C25-D7D9A8A2341A}"/>
              </a:ext>
            </a:extLst>
          </p:cNvPr>
          <p:cNvSpPr/>
          <p:nvPr/>
        </p:nvSpPr>
        <p:spPr>
          <a:xfrm>
            <a:off x="-12319" y="195443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 будущего,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27F1944-782B-4DA2-AF15-47E273EF5167}"/>
              </a:ext>
            </a:extLst>
          </p:cNvPr>
          <p:cNvSpPr/>
          <p:nvPr/>
        </p:nvSpPr>
        <p:spPr>
          <a:xfrm>
            <a:off x="-12319" y="2406648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 самого себя…</a:t>
            </a:r>
            <a:r>
              <a:rPr lang="ru-RU" sz="4000" b="1" dirty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Работа Николя де Ларжильера, 1724 г.">
            <a:hlinkClick r:id="rId3" tooltip="&quot;Работа Николя де Ларжильера, 1724 г.&quot;"/>
            <a:extLst>
              <a:ext uri="{FF2B5EF4-FFF2-40B4-BE49-F238E27FC236}">
                <a16:creationId xmlns="" xmlns:a16="http://schemas.microsoft.com/office/drawing/2014/main" id="{C84452ED-E4EA-4545-B7BE-E032323BAC3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" y="3176096"/>
            <a:ext cx="2623138" cy="320087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6720F44-A2DF-4350-A346-DDE2E963448C}"/>
              </a:ext>
            </a:extLst>
          </p:cNvPr>
          <p:cNvSpPr txBox="1"/>
          <p:nvPr/>
        </p:nvSpPr>
        <p:spPr>
          <a:xfrm>
            <a:off x="2699867" y="3037016"/>
            <a:ext cx="644420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Вольте́р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Франсуа́-Мари́ </a:t>
            </a:r>
            <a:r>
              <a:rPr lang="ru-RU" sz="2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Аруэ</a:t>
            </a:r>
            <a:r>
              <a:rPr lang="ru-RU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 tooltip="1694"/>
              </a:rPr>
              <a:t>1694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 tooltip="1778"/>
              </a:rPr>
              <a:t>1778</a:t>
            </a:r>
            <a:r>
              <a:rPr lang="ru-RU" sz="2400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французский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филосов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 tooltip="Эпоха Просвещения"/>
              </a:rPr>
              <a:t>–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XVIII века, поэт, прозаик, сатирик, трагик, историк.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Свою литературную деятельность начал во дворцах аристократов, общество </a:t>
            </a:r>
            <a:r>
              <a:rPr lang="ru-RU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Тампля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объединившееся вокруг герцога </a:t>
            </a:r>
            <a:r>
              <a:rPr lang="ru-RU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Вандома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главы Ордена мальтийских рыцарей. </a:t>
            </a:r>
          </a:p>
          <a:p>
            <a:pPr algn="ctr"/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сатирические стишки в адрес </a:t>
            </a:r>
            <a:r>
              <a:rPr lang="ru-RU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регента</a:t>
            </a:r>
            <a:r>
              <a:rPr lang="ru-RU" sz="2400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дважды сидел в Бастилии.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D:\плоскости.tif">
            <a:extLst>
              <a:ext uri="{FF2B5EF4-FFF2-40B4-BE49-F238E27FC236}">
                <a16:creationId xmlns="" xmlns:a16="http://schemas.microsoft.com/office/drawing/2014/main" id="{77F3FB4F-7DD6-464C-9F32-F0FED171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2" y="2564904"/>
            <a:ext cx="419100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>
            <a:extLst>
              <a:ext uri="{FF2B5EF4-FFF2-40B4-BE49-F238E27FC236}">
                <a16:creationId xmlns="" xmlns:a16="http://schemas.microsoft.com/office/drawing/2014/main" id="{DE5E2A28-9F1D-4481-8808-3DCB876B3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461" y="986934"/>
            <a:ext cx="4546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FF78B4E3-D726-46B6-AF08-83BEBB9CE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42989"/>
            <a:ext cx="9149032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FF0000"/>
                </a:solidFill>
              </a:rPr>
              <a:t>2. </a:t>
            </a:r>
            <a:r>
              <a:rPr lang="ru-RU" altLang="ru-RU" sz="2400" b="1" dirty="0">
                <a:solidFill>
                  <a:srgbClr val="FF0000"/>
                </a:solidFill>
              </a:rPr>
              <a:t>Модуль вектора обратной решетки </a:t>
            </a:r>
            <a:r>
              <a:rPr lang="en-US" altLang="ru-RU" sz="2400" b="1" dirty="0">
                <a:solidFill>
                  <a:srgbClr val="FF0000"/>
                </a:solidFill>
              </a:rPr>
              <a:t>H</a:t>
            </a:r>
            <a:r>
              <a:rPr lang="ru-RU" altLang="ru-RU" sz="2400" b="1" dirty="0">
                <a:solidFill>
                  <a:srgbClr val="FF0000"/>
                </a:solidFill>
              </a:rPr>
              <a:t> всегда равен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</a:rPr>
              <a:t>обратной величине межплоскостного расстояния  для плоскостей прямой решетки с индексами (</a:t>
            </a:r>
            <a:r>
              <a:rPr lang="en-US" altLang="ru-RU" sz="2400" b="1" i="1" dirty="0" err="1">
                <a:solidFill>
                  <a:srgbClr val="FF0000"/>
                </a:solidFill>
              </a:rPr>
              <a:t>hkl</a:t>
            </a:r>
            <a:r>
              <a:rPr lang="ru-RU" altLang="ru-RU" sz="2400" b="1" dirty="0">
                <a:solidFill>
                  <a:srgbClr val="FF0000"/>
                </a:solidFill>
              </a:rPr>
              <a:t>)</a:t>
            </a:r>
            <a:r>
              <a:rPr lang="ru-RU" altLang="ru-RU" sz="2400" b="1" dirty="0"/>
              <a:t> 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="" xmlns:a16="http://schemas.microsoft.com/office/drawing/2014/main" id="{6D8941D5-59DE-4362-824A-444664D87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249" y="2463827"/>
            <a:ext cx="4878387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3333FF"/>
                </a:solidFill>
              </a:rPr>
              <a:t>Любую трехмерную решетку (любой симметрии) можно представить как набор семейств параллельных плоскостей с индексами (</a:t>
            </a:r>
            <a:r>
              <a:rPr lang="en-US" altLang="ru-RU" sz="2000" i="1" dirty="0" err="1">
                <a:solidFill>
                  <a:srgbClr val="3333FF"/>
                </a:solidFill>
              </a:rPr>
              <a:t>hkl</a:t>
            </a:r>
            <a:r>
              <a:rPr lang="ru-RU" altLang="ru-RU" sz="2000" dirty="0">
                <a:solidFill>
                  <a:srgbClr val="3333FF"/>
                </a:solidFill>
              </a:rPr>
              <a:t>)</a:t>
            </a:r>
            <a:r>
              <a:rPr lang="en-US" altLang="ru-RU" sz="2000" dirty="0">
                <a:solidFill>
                  <a:srgbClr val="3333FF"/>
                </a:solidFill>
              </a:rPr>
              <a:t> …</a:t>
            </a:r>
            <a:r>
              <a:rPr lang="ru-RU" altLang="ru-RU" sz="2000" dirty="0">
                <a:solidFill>
                  <a:srgbClr val="3333FF"/>
                </a:solidFill>
              </a:rPr>
              <a:t>. </a:t>
            </a:r>
          </a:p>
        </p:txBody>
      </p:sp>
      <p:sp>
        <p:nvSpPr>
          <p:cNvPr id="32775" name="TextBox 1">
            <a:extLst>
              <a:ext uri="{FF2B5EF4-FFF2-40B4-BE49-F238E27FC236}">
                <a16:creationId xmlns="" xmlns:a16="http://schemas.microsoft.com/office/drawing/2014/main" id="{0A6B8507-1890-4B7D-B751-C88AC29E1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117199"/>
            <a:ext cx="48768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Каждое семейство плоскостей характеризуется определенным межплоскостным расстоянием </a:t>
            </a:r>
            <a:r>
              <a:rPr lang="en-US" altLang="ru-RU" sz="2000" b="1"/>
              <a:t>d</a:t>
            </a:r>
            <a:r>
              <a:rPr lang="en-US" altLang="ru-RU" sz="2000" b="1" baseline="-25000"/>
              <a:t>hkl</a:t>
            </a:r>
            <a:endParaRPr lang="ru-RU" altLang="ru-RU" sz="2000" b="1" baseline="-25000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7EABC614-CB7E-446D-8A99-3325B3912B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796136" y="5588775"/>
          <a:ext cx="1368771" cy="962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6" name="Equation" r:id="rId4" imgW="609336" imgH="431613" progId="Equation.DSMT4">
                  <p:embed/>
                </p:oleObj>
              </mc:Choice>
              <mc:Fallback>
                <p:oleObj name="Equation" r:id="rId4" imgW="609336" imgH="431613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7EABC614-CB7E-446D-8A99-3325B3912B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5588775"/>
                        <a:ext cx="1368771" cy="9622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310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327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="" xmlns:a16="http://schemas.microsoft.com/office/drawing/2014/main" id="{1B139A30-A5B9-4E78-95D4-6553F6483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49500"/>
            <a:ext cx="9144000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Методика построения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обратной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для известной прямой решетки</a:t>
            </a:r>
          </a:p>
        </p:txBody>
      </p:sp>
    </p:spTree>
    <p:extLst>
      <p:ext uri="{BB962C8B-B14F-4D97-AF65-F5344CB8AC3E}">
        <p14:creationId xmlns:p14="http://schemas.microsoft.com/office/powerpoint/2010/main" val="320702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FE8A17F-615F-44C3-95F5-AB1DF4EC1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700213"/>
            <a:ext cx="3971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="" xmlns:a16="http://schemas.microsoft.com/office/drawing/2014/main" id="{A5D8E477-06F7-44DB-877E-403F7D0797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6013" y="3429000"/>
          <a:ext cx="32702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0" name="Equation" r:id="rId4" imgW="1409700" imgH="279400" progId="Equation.DSMT4">
                  <p:embed/>
                </p:oleObj>
              </mc:Choice>
              <mc:Fallback>
                <p:oleObj name="Equation" r:id="rId4" imgW="1409700" imgH="279400" progId="Equation.DSMT4">
                  <p:embed/>
                  <p:pic>
                    <p:nvPicPr>
                      <p:cNvPr id="2" name="Объект 1">
                        <a:extLst>
                          <a:ext uri="{FF2B5EF4-FFF2-40B4-BE49-F238E27FC236}">
                            <a16:creationId xmlns="" xmlns:a16="http://schemas.microsoft.com/office/drawing/2014/main" id="{A5D8E477-06F7-44DB-877E-403F7D0797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6013" y="3429000"/>
                        <a:ext cx="3270250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C036FFBF-CEF8-4B42-A5F4-B03B86E00B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1944688"/>
          <a:ext cx="3298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1" name="Equation" r:id="rId6" imgW="1422400" imgH="279400" progId="Equation.DSMT4">
                  <p:embed/>
                </p:oleObj>
              </mc:Choice>
              <mc:Fallback>
                <p:oleObj name="Equation" r:id="rId6" imgW="1422400" imgH="279400" progId="Equation.DSMT4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="" xmlns:a16="http://schemas.microsoft.com/office/drawing/2014/main" id="{C036FFBF-CEF8-4B42-A5F4-B03B86E00B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1944688"/>
                        <a:ext cx="3298825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D8B4DBB6-32E4-409E-8D64-4A95DFA315E1}"/>
              </a:ext>
            </a:extLst>
          </p:cNvPr>
          <p:cNvCxnSpPr/>
          <p:nvPr/>
        </p:nvCxnSpPr>
        <p:spPr>
          <a:xfrm>
            <a:off x="1038225" y="5300663"/>
            <a:ext cx="3384550" cy="7302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472D398C-D1F6-4952-844A-78F22E5EF8C7}"/>
              </a:ext>
            </a:extLst>
          </p:cNvPr>
          <p:cNvCxnSpPr/>
          <p:nvPr/>
        </p:nvCxnSpPr>
        <p:spPr>
          <a:xfrm flipV="1">
            <a:off x="1038225" y="1916113"/>
            <a:ext cx="935038" cy="338455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2794A4E-6FC4-4482-8F13-FFA288037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4916488"/>
            <a:ext cx="45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70C0"/>
                </a:solidFill>
              </a:rPr>
              <a:t>X*</a:t>
            </a:r>
            <a:endParaRPr lang="ru-RU" altLang="ru-RU" sz="200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204B15-22C5-400C-9A01-938F86E55E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1844675"/>
            <a:ext cx="455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>
                <a:solidFill>
                  <a:srgbClr val="0070C0"/>
                </a:solidFill>
              </a:rPr>
              <a:t>Y*</a:t>
            </a:r>
            <a:endParaRPr lang="ru-RU" altLang="ru-RU" sz="2000">
              <a:solidFill>
                <a:srgbClr val="0070C0"/>
              </a:solidFill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="" xmlns:a16="http://schemas.microsoft.com/office/drawing/2014/main" id="{C00E716A-FD05-411D-AA45-CC53642143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73738" y="4316413"/>
          <a:ext cx="2392362" cy="210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52" name="Equation" r:id="rId8" imgW="1041400" imgH="914400" progId="Equation.DSMT4">
                  <p:embed/>
                </p:oleObj>
              </mc:Choice>
              <mc:Fallback>
                <p:oleObj name="Equation" r:id="rId8" imgW="1041400" imgH="914400" progId="Equation.DSMT4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="" xmlns:a16="http://schemas.microsoft.com/office/drawing/2014/main" id="{C00E716A-FD05-411D-AA45-CC53642143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3738" y="4316413"/>
                        <a:ext cx="2392362" cy="21002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F0AA7AE-BD85-4ED8-A46F-5659749AB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Если задана прямая решетка, тождества связывающие вектора прямой и обратной решеток позволяют определить ориентацию осей и величины векторов элементарной ячейки обратной решетки </a:t>
            </a:r>
          </a:p>
        </p:txBody>
      </p:sp>
    </p:spTree>
    <p:extLst>
      <p:ext uri="{BB962C8B-B14F-4D97-AF65-F5344CB8AC3E}">
        <p14:creationId xmlns:p14="http://schemas.microsoft.com/office/powerpoint/2010/main" val="159257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539156" y="211515"/>
            <a:ext cx="4400550" cy="1149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0825" y="211515"/>
            <a:ext cx="3971925" cy="11494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959A26F0-6BD1-44A1-8B31-0AB076045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971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EDA938-04E8-4B0C-B67B-8411E9A67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56" y="2142961"/>
            <a:ext cx="44005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F83097FE-F88A-40F4-9CC1-BB8AE68B7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212956"/>
              </p:ext>
            </p:extLst>
          </p:nvPr>
        </p:nvGraphicFramePr>
        <p:xfrm>
          <a:off x="5189517" y="211515"/>
          <a:ext cx="32702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0" name="Equation" r:id="rId5" imgW="1409700" imgH="279400" progId="Equation.DSMT4">
                  <p:embed/>
                </p:oleObj>
              </mc:Choice>
              <mc:Fallback>
                <p:oleObj name="Equation" r:id="rId5" imgW="1409700" imgH="279400" progId="Equation.DSMT4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="" xmlns:a16="http://schemas.microsoft.com/office/drawing/2014/main" id="{F83097FE-F88A-40F4-9CC1-BB8AE68B73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17" y="211515"/>
                        <a:ext cx="3270250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31E71182-948B-4C48-9FEE-8FA2F1E40E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957872"/>
              </p:ext>
            </p:extLst>
          </p:nvPr>
        </p:nvGraphicFramePr>
        <p:xfrm>
          <a:off x="651967" y="313127"/>
          <a:ext cx="32988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1" name="Equation" r:id="rId7" imgW="1422400" imgH="279400" progId="Equation.DSMT4">
                  <p:embed/>
                </p:oleObj>
              </mc:Choice>
              <mc:Fallback>
                <p:oleObj name="Equation" r:id="rId7" imgW="1422400" imgH="27940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="" xmlns:a16="http://schemas.microsoft.com/office/drawing/2014/main" id="{31E71182-948B-4C48-9FEE-8FA2F1E40E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967" y="313127"/>
                        <a:ext cx="3298825" cy="64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0010" y="960827"/>
            <a:ext cx="38427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Соотношения геометрии решеток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8059" y="920810"/>
            <a:ext cx="32627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Масштабы решеток</a:t>
            </a:r>
          </a:p>
        </p:txBody>
      </p:sp>
    </p:spTree>
    <p:extLst>
      <p:ext uri="{BB962C8B-B14F-4D97-AF65-F5344CB8AC3E}">
        <p14:creationId xmlns:p14="http://schemas.microsoft.com/office/powerpoint/2010/main" val="109349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6981D2B-29AE-4018-A93D-7239EE45A1C5}"/>
              </a:ext>
            </a:extLst>
          </p:cNvPr>
          <p:cNvSpPr txBox="1"/>
          <p:nvPr/>
        </p:nvSpPr>
        <p:spPr>
          <a:xfrm>
            <a:off x="0" y="1330860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разделы</a:t>
            </a:r>
          </a:p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дифракционного </a:t>
            </a:r>
          </a:p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структурного </a:t>
            </a:r>
          </a:p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633947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FCE788FA-2E5A-4606-9FEF-A3EE25966004}"/>
              </a:ext>
            </a:extLst>
          </p:cNvPr>
          <p:cNvSpPr/>
          <p:nvPr/>
        </p:nvSpPr>
        <p:spPr>
          <a:xfrm>
            <a:off x="-6079" y="3191039"/>
            <a:ext cx="9144000" cy="10543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7">
            <a:extLst>
              <a:ext uri="{FF2B5EF4-FFF2-40B4-BE49-F238E27FC236}">
                <a16:creationId xmlns="" xmlns:a16="http://schemas.microsoft.com/office/drawing/2014/main" id="{CCED1E18-1FCE-4003-A57B-7B641E476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38" y="3292200"/>
            <a:ext cx="402073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eaLnBrk="1" hangingPunct="1">
              <a:spcBef>
                <a:spcPct val="0"/>
              </a:spcBef>
              <a:buFontTx/>
              <a:buAutoNum type="arabicPeriod"/>
            </a:pPr>
            <a:r>
              <a:rPr lang="ru-RU" altLang="ru-RU" sz="1600" b="0" dirty="0"/>
              <a:t>Геометрия дифракционной картины.</a:t>
            </a:r>
            <a:r>
              <a:rPr lang="en-US" altLang="ru-RU" sz="1600" b="0" dirty="0"/>
              <a:t> </a:t>
            </a:r>
          </a:p>
          <a:p>
            <a:pPr indent="358775" algn="ctr" eaLnBrk="1" hangingPunct="1">
              <a:spcBef>
                <a:spcPct val="0"/>
              </a:spcBef>
              <a:buNone/>
            </a:pPr>
            <a:r>
              <a:rPr lang="ru-RU" altLang="ru-RU" sz="1600" b="0" dirty="0"/>
              <a:t>Определение координат дифракционных рефлексов (</a:t>
            </a:r>
            <a:r>
              <a:rPr lang="en-US" altLang="ru-RU" sz="1600" b="0" dirty="0" err="1"/>
              <a:t>x</a:t>
            </a:r>
            <a:r>
              <a:rPr lang="en-US" altLang="ru-RU" sz="1600" b="0" baseline="-25000" dirty="0" err="1"/>
              <a:t>n</a:t>
            </a:r>
            <a:r>
              <a:rPr lang="en-US" altLang="ru-RU" sz="1600" b="0" dirty="0" err="1"/>
              <a:t>,y</a:t>
            </a:r>
            <a:r>
              <a:rPr lang="en-US" altLang="ru-RU" sz="1600" b="0" baseline="-25000" dirty="0" err="1"/>
              <a:t>n</a:t>
            </a:r>
            <a:r>
              <a:rPr lang="en-US" altLang="ru-RU" sz="1600" b="0" dirty="0" err="1"/>
              <a:t>,z</a:t>
            </a:r>
            <a:r>
              <a:rPr lang="en-US" altLang="ru-RU" sz="1600" b="0" baseline="-25000" dirty="0" err="1"/>
              <a:t>n</a:t>
            </a:r>
            <a:r>
              <a:rPr lang="ru-RU" altLang="ru-RU" sz="1600" b="0" dirty="0"/>
              <a:t>)</a:t>
            </a:r>
          </a:p>
        </p:txBody>
      </p:sp>
      <p:sp>
        <p:nvSpPr>
          <p:cNvPr id="5" name="Text Box 9">
            <a:extLst>
              <a:ext uri="{FF2B5EF4-FFF2-40B4-BE49-F238E27FC236}">
                <a16:creationId xmlns="" xmlns:a16="http://schemas.microsoft.com/office/drawing/2014/main" id="{5AF408E4-70FD-45AD-8304-582D0280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498" y="3301113"/>
            <a:ext cx="3712771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Элементарная ячейка</a:t>
            </a:r>
            <a:r>
              <a:rPr lang="en-US" altLang="ru-RU" sz="1600" b="0" dirty="0"/>
              <a:t> </a:t>
            </a:r>
            <a:r>
              <a:rPr lang="ru-RU" altLang="ru-RU" sz="1600" b="0" dirty="0"/>
              <a:t>кристалла,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Параметры </a:t>
            </a:r>
            <a:r>
              <a:rPr lang="en-US" altLang="ru-RU" sz="1600" i="1" dirty="0">
                <a:solidFill>
                  <a:srgbClr val="3333FF"/>
                </a:solidFill>
              </a:rPr>
              <a:t>a,</a:t>
            </a:r>
            <a:r>
              <a:rPr lang="ru-RU" altLang="ru-RU" sz="1600" i="1" dirty="0">
                <a:solidFill>
                  <a:srgbClr val="3333FF"/>
                </a:solidFill>
              </a:rPr>
              <a:t> </a:t>
            </a:r>
            <a:r>
              <a:rPr lang="en-US" altLang="ru-RU" sz="1600" i="1" dirty="0">
                <a:solidFill>
                  <a:srgbClr val="3333FF"/>
                </a:solidFill>
              </a:rPr>
              <a:t>b,</a:t>
            </a:r>
            <a:r>
              <a:rPr lang="ru-RU" altLang="ru-RU" sz="1600" i="1" dirty="0">
                <a:solidFill>
                  <a:srgbClr val="3333FF"/>
                </a:solidFill>
              </a:rPr>
              <a:t> </a:t>
            </a:r>
            <a:r>
              <a:rPr lang="en-US" altLang="ru-RU" sz="1600" i="1" dirty="0">
                <a:solidFill>
                  <a:srgbClr val="3333FF"/>
                </a:solidFill>
              </a:rPr>
              <a:t>c,</a:t>
            </a:r>
            <a:r>
              <a:rPr lang="ru-RU" altLang="ru-RU" sz="1600" b="0" dirty="0">
                <a:solidFill>
                  <a:srgbClr val="3333FF"/>
                </a:solidFill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a,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b,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en-US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g,</a:t>
            </a:r>
            <a:r>
              <a:rPr lang="ru-RU" altLang="ru-RU" sz="1600" b="0" dirty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ru-RU" altLang="ru-RU" sz="1600" b="0" dirty="0">
                <a:solidFill>
                  <a:srgbClr val="3333FF"/>
                </a:solidFill>
              </a:rPr>
              <a:t>симметрия решетки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9C57DC3-9859-47DA-B0C7-6A2922CB6519}"/>
              </a:ext>
            </a:extLst>
          </p:cNvPr>
          <p:cNvSpPr/>
          <p:nvPr/>
        </p:nvSpPr>
        <p:spPr>
          <a:xfrm>
            <a:off x="993" y="4286043"/>
            <a:ext cx="9144000" cy="1409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10">
            <a:extLst>
              <a:ext uri="{FF2B5EF4-FFF2-40B4-BE49-F238E27FC236}">
                <a16:creationId xmlns="" xmlns:a16="http://schemas.microsoft.com/office/drawing/2014/main" id="{26F2D63F-EF1D-4CB5-9398-49F9849D4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7" y="4704854"/>
            <a:ext cx="3983823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2. Интенсивности дифракционных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    отражений – рефлексов </a:t>
            </a:r>
            <a:r>
              <a:rPr lang="en-US" altLang="ru-RU" sz="1600" b="0" dirty="0"/>
              <a:t> ~ </a:t>
            </a:r>
            <a:r>
              <a:rPr lang="ru-RU" altLang="ru-RU" sz="1600" b="0" dirty="0"/>
              <a:t> </a:t>
            </a:r>
            <a:r>
              <a:rPr lang="en-US" altLang="ru-RU" sz="1600" b="0" dirty="0"/>
              <a:t>[</a:t>
            </a:r>
            <a:r>
              <a:rPr lang="en-US" altLang="ru-RU" sz="1600" b="0" i="1" dirty="0"/>
              <a:t>F</a:t>
            </a:r>
            <a:r>
              <a:rPr lang="en-US" altLang="ru-RU" sz="1600" b="0" dirty="0"/>
              <a:t>(</a:t>
            </a:r>
            <a:r>
              <a:rPr lang="en-US" altLang="ru-RU" sz="1600" dirty="0"/>
              <a:t>H</a:t>
            </a:r>
            <a:r>
              <a:rPr lang="en-US" altLang="ru-RU" sz="1600" b="0" dirty="0"/>
              <a:t>)]</a:t>
            </a:r>
            <a:r>
              <a:rPr lang="en-US" altLang="ru-RU" sz="1600" b="0" baseline="30000" dirty="0"/>
              <a:t>2</a:t>
            </a:r>
            <a:endParaRPr lang="ru-RU" altLang="ru-RU" sz="1600" b="0" baseline="30000" dirty="0"/>
          </a:p>
        </p:txBody>
      </p:sp>
      <p:sp>
        <p:nvSpPr>
          <p:cNvPr id="8" name="Line 16">
            <a:extLst>
              <a:ext uri="{FF2B5EF4-FFF2-40B4-BE49-F238E27FC236}">
                <a16:creationId xmlns="" xmlns:a16="http://schemas.microsoft.com/office/drawing/2014/main" id="{DB64297A-B059-42B5-B7A4-A80F8C082D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993" y="4988955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Text Box 11">
            <a:extLst>
              <a:ext uri="{FF2B5EF4-FFF2-40B4-BE49-F238E27FC236}">
                <a16:creationId xmlns="" xmlns:a16="http://schemas.microsoft.com/office/drawing/2014/main" id="{EF961C16-9707-4F34-8D0A-A9582F2D2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498" y="4333648"/>
            <a:ext cx="3766191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Функция распределения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электронной плотности</a:t>
            </a:r>
            <a:r>
              <a:rPr lang="en-US" altLang="ru-RU" sz="1600" b="0" dirty="0">
                <a:solidFill>
                  <a:srgbClr val="3333FF"/>
                </a:solidFill>
              </a:rPr>
              <a:t> - </a:t>
            </a:r>
            <a:r>
              <a:rPr lang="ru-RU" altLang="ru-RU" sz="1600" b="0" dirty="0">
                <a:solidFill>
                  <a:srgbClr val="3333FF"/>
                </a:solidFill>
              </a:rPr>
              <a:t>координаты атомов </a:t>
            </a:r>
            <a:r>
              <a:rPr lang="ru-RU" altLang="ru-RU" sz="1600" dirty="0">
                <a:solidFill>
                  <a:srgbClr val="FF0000"/>
                </a:solidFill>
              </a:rPr>
              <a:t>(</a:t>
            </a:r>
            <a:r>
              <a:rPr lang="en-US" altLang="ru-RU" sz="1600" dirty="0" err="1">
                <a:solidFill>
                  <a:srgbClr val="FF0000"/>
                </a:solidFill>
              </a:rPr>
              <a:t>x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 err="1">
                <a:solidFill>
                  <a:srgbClr val="FF0000"/>
                </a:solidFill>
              </a:rPr>
              <a:t>,y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 err="1">
                <a:solidFill>
                  <a:srgbClr val="FF0000"/>
                </a:solidFill>
              </a:rPr>
              <a:t>,z</a:t>
            </a:r>
            <a:r>
              <a:rPr lang="en-US" altLang="ru-RU" sz="1600" baseline="-25000" dirty="0" err="1">
                <a:solidFill>
                  <a:srgbClr val="FF0000"/>
                </a:solidFill>
              </a:rPr>
              <a:t>i</a:t>
            </a:r>
            <a:r>
              <a:rPr lang="en-US" altLang="ru-RU" sz="1600" dirty="0">
                <a:solidFill>
                  <a:srgbClr val="FF0000"/>
                </a:solidFill>
              </a:rPr>
              <a:t>)</a:t>
            </a:r>
            <a:endParaRPr lang="ru-RU" altLang="ru-RU" sz="16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в элементарной ячейке</a:t>
            </a:r>
            <a:r>
              <a:rPr lang="en-US" altLang="ru-RU" sz="1600" b="0" dirty="0">
                <a:solidFill>
                  <a:srgbClr val="3333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3333FF"/>
                </a:solidFill>
              </a:rPr>
              <a:t> </a:t>
            </a:r>
          </a:p>
        </p:txBody>
      </p:sp>
      <p:pic>
        <p:nvPicPr>
          <p:cNvPr id="10" name="Picture 18" descr="Рисунок1">
            <a:extLst>
              <a:ext uri="{FF2B5EF4-FFF2-40B4-BE49-F238E27FC236}">
                <a16:creationId xmlns="" xmlns:a16="http://schemas.microsoft.com/office/drawing/2014/main" id="{F80EDE97-6056-41A2-963E-98749987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51" y="5340422"/>
            <a:ext cx="1615943" cy="31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2AE321A-B46F-498D-AEC4-19F7DB38DB2F}"/>
              </a:ext>
            </a:extLst>
          </p:cNvPr>
          <p:cNvSpPr/>
          <p:nvPr/>
        </p:nvSpPr>
        <p:spPr>
          <a:xfrm>
            <a:off x="0" y="5739932"/>
            <a:ext cx="9144000" cy="1054379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13">
            <a:extLst>
              <a:ext uri="{FF2B5EF4-FFF2-40B4-BE49-F238E27FC236}">
                <a16:creationId xmlns="" xmlns:a16="http://schemas.microsoft.com/office/drawing/2014/main" id="{F30E1C2B-B527-49EA-8606-68195FC01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7" y="5985493"/>
            <a:ext cx="4020731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3. Тонкая структура дифракционных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/>
              <a:t>    рефлексов и диффузного рассеяния</a:t>
            </a:r>
          </a:p>
        </p:txBody>
      </p:sp>
      <p:sp>
        <p:nvSpPr>
          <p:cNvPr id="13" name="Line 17">
            <a:extLst>
              <a:ext uri="{FF2B5EF4-FFF2-40B4-BE49-F238E27FC236}">
                <a16:creationId xmlns="" xmlns:a16="http://schemas.microsoft.com/office/drawing/2014/main" id="{62BC882C-D658-4283-8C8B-5B2828958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4978" y="6296839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14">
            <a:extLst>
              <a:ext uri="{FF2B5EF4-FFF2-40B4-BE49-F238E27FC236}">
                <a16:creationId xmlns="" xmlns:a16="http://schemas.microsoft.com/office/drawing/2014/main" id="{CE6BFF61-05CD-49FD-AE90-606F05E52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498" y="5854096"/>
            <a:ext cx="3703965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Реальная структура кристаллов:</a:t>
            </a:r>
            <a:r>
              <a:rPr lang="en-US" altLang="ru-RU" sz="1600" b="0" dirty="0">
                <a:solidFill>
                  <a:srgbClr val="FF0000"/>
                </a:solidFill>
              </a:rPr>
              <a:t> </a:t>
            </a:r>
            <a:r>
              <a:rPr lang="ru-RU" altLang="ru-RU" sz="1600" b="0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дефекты, нарушения совершенства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0" dirty="0">
                <a:solidFill>
                  <a:srgbClr val="FF0000"/>
                </a:solidFill>
              </a:rPr>
              <a:t>кристаллов</a:t>
            </a:r>
          </a:p>
        </p:txBody>
      </p:sp>
      <p:sp>
        <p:nvSpPr>
          <p:cNvPr id="15" name="Line 17">
            <a:extLst>
              <a:ext uri="{FF2B5EF4-FFF2-40B4-BE49-F238E27FC236}">
                <a16:creationId xmlns="" xmlns:a16="http://schemas.microsoft.com/office/drawing/2014/main" id="{0905F38D-4A98-41FC-B641-756BF944E23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00152" y="3760498"/>
            <a:ext cx="2889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 Box 15">
            <a:extLst>
              <a:ext uri="{FF2B5EF4-FFF2-40B4-BE49-F238E27FC236}">
                <a16:creationId xmlns="" xmlns:a16="http://schemas.microsoft.com/office/drawing/2014/main" id="{9169D390-3130-4D65-AF0D-4DD8724D0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72084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Источники информации в структурном анализе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F5CAFB59-432A-44DB-829D-08A675D1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90" y="655172"/>
            <a:ext cx="4979473" cy="245795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A4C8690A-8FCD-4B3B-B9E2-F5D735D8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29" y="663928"/>
            <a:ext cx="2467339" cy="2449197"/>
          </a:xfrm>
          <a:prstGeom prst="rect">
            <a:avLst/>
          </a:prstGeom>
        </p:spPr>
      </p:pic>
      <p:cxnSp>
        <p:nvCxnSpPr>
          <p:cNvPr id="32" name="Прямая со стрелкой 31">
            <a:extLst>
              <a:ext uri="{FF2B5EF4-FFF2-40B4-BE49-F238E27FC236}">
                <a16:creationId xmlns="" xmlns:a16="http://schemas.microsoft.com/office/drawing/2014/main" id="{362FAF70-2592-42D5-BE66-0FA4E4513878}"/>
              </a:ext>
            </a:extLst>
          </p:cNvPr>
          <p:cNvCxnSpPr>
            <a:cxnSpLocks/>
          </p:cNvCxnSpPr>
          <p:nvPr/>
        </p:nvCxnSpPr>
        <p:spPr>
          <a:xfrm flipV="1">
            <a:off x="5183625" y="1638269"/>
            <a:ext cx="1558075" cy="6069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94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3A02DF1-FC48-453A-879D-834B9B880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848"/>
            <a:ext cx="9144000" cy="40318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Определение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симметрии кристаллической решетки,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класса симметрии</a:t>
            </a:r>
            <a:r>
              <a:rPr lang="en-US" altLang="ru-RU" dirty="0"/>
              <a:t> </a:t>
            </a:r>
            <a:r>
              <a:rPr lang="ru-RU" altLang="ru-RU" dirty="0"/>
              <a:t>(сингонии)</a:t>
            </a:r>
            <a:r>
              <a:rPr lang="ru-RU" altLang="ru-RU" dirty="0">
                <a:solidFill>
                  <a:srgbClr val="3333FF"/>
                </a:solidFill>
              </a:rPr>
              <a:t>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996633"/>
                </a:solidFill>
              </a:rPr>
              <a:t>параметров элементарной ячейки кристалла</a:t>
            </a:r>
            <a:r>
              <a:rPr lang="ru-RU" altLang="ru-RU" dirty="0">
                <a:solidFill>
                  <a:srgbClr val="3333FF"/>
                </a:solidFill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</a:rPr>
              <a:t>Далее из анализа погашенных рефлексов определяется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00B050"/>
                </a:solidFill>
              </a:rPr>
              <a:t>пространственная группа симметрии кристалла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139D1DC-8EFD-4E33-A0A4-E8D12C6A9726}"/>
              </a:ext>
            </a:extLst>
          </p:cNvPr>
          <p:cNvSpPr txBox="1"/>
          <p:nvPr/>
        </p:nvSpPr>
        <p:spPr>
          <a:xfrm>
            <a:off x="2195736" y="332656"/>
            <a:ext cx="507203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altLang="ru-RU" sz="9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1-й этап</a:t>
            </a:r>
            <a:endParaRPr lang="ru-RU" sz="9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8DB1EF-4CD6-4A39-93AB-67555ED71736}"/>
              </a:ext>
            </a:extLst>
          </p:cNvPr>
          <p:cNvSpPr txBox="1"/>
          <p:nvPr/>
        </p:nvSpPr>
        <p:spPr>
          <a:xfrm>
            <a:off x="0" y="2580238"/>
            <a:ext cx="91440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ЛАУЭГРАММЫ</a:t>
            </a:r>
          </a:p>
        </p:txBody>
      </p:sp>
    </p:spTree>
    <p:extLst>
      <p:ext uri="{BB962C8B-B14F-4D97-AF65-F5344CB8AC3E}">
        <p14:creationId xmlns:p14="http://schemas.microsoft.com/office/powerpoint/2010/main" val="2653597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aue-1">
            <a:extLst>
              <a:ext uri="{FF2B5EF4-FFF2-40B4-BE49-F238E27FC236}">
                <a16:creationId xmlns="" xmlns:a16="http://schemas.microsoft.com/office/drawing/2014/main" id="{812775B2-3AEC-4A21-8016-4A28EA12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07" y="0"/>
            <a:ext cx="3026310" cy="365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AFC122-7236-4C01-BE2A-D7D8B58BE74E}"/>
              </a:ext>
            </a:extLst>
          </p:cNvPr>
          <p:cNvSpPr txBox="1"/>
          <p:nvPr/>
        </p:nvSpPr>
        <p:spPr>
          <a:xfrm>
            <a:off x="0" y="3749457"/>
            <a:ext cx="9144000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/>
              <a:t>Лауэграмма</a:t>
            </a:r>
            <a:r>
              <a:rPr lang="ru-RU" sz="2800" b="1" dirty="0"/>
              <a:t> формируется в широком спектре рентгеновского излучения </a:t>
            </a:r>
          </a:p>
          <a:p>
            <a:pPr algn="ctr"/>
            <a:r>
              <a:rPr lang="ru-RU" sz="2800" b="1" dirty="0">
                <a:solidFill>
                  <a:srgbClr val="3333FF"/>
                </a:solidFill>
              </a:rPr>
              <a:t>(белый и характеристический спектр)</a:t>
            </a:r>
            <a:r>
              <a:rPr lang="ru-RU" sz="2800" b="1" dirty="0"/>
              <a:t>, поэтому её анализ не позволяет определить длину волны излучения, на которой возник тот или иной дифракционный рефлекс.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Поэтому </a:t>
            </a:r>
            <a:r>
              <a:rPr lang="ru-RU" sz="2800" b="1" dirty="0" err="1">
                <a:solidFill>
                  <a:srgbClr val="FF0000"/>
                </a:solidFill>
              </a:rPr>
              <a:t>Лауэграммы</a:t>
            </a:r>
            <a:r>
              <a:rPr lang="ru-RU" sz="2800" b="1" dirty="0">
                <a:solidFill>
                  <a:srgbClr val="FF0000"/>
                </a:solidFill>
              </a:rPr>
              <a:t> дают весьма ограниченный набор сведений об исследуемом объекте.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FA8280-477E-454E-8D1E-45937C48D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130" y="364274"/>
            <a:ext cx="45212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2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856D52F-1413-45D8-9200-A430D48E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74" y="2800715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</a:rPr>
              <a:t>Состояние образца (качество монокристалла - блочность, размеры блоков их количество и т.п.);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C81F7471-1043-4181-85D9-1FD86F919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74" y="3813878"/>
            <a:ext cx="9149088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</a:rPr>
              <a:t>Пространственную ориентировку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</a:rPr>
              <a:t>кристалла-образца;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26214EC-4822-4D7B-81BE-5502B696F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99050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Некоторые сведения о симметрия кристалла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0174" y="1007747"/>
            <a:ext cx="913382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Лауэграмм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 позволяет  определить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4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418875-4A07-45A2-BD96-82AD5E3462A1}"/>
              </a:ext>
            </a:extLst>
          </p:cNvPr>
          <p:cNvSpPr txBox="1"/>
          <p:nvPr/>
        </p:nvSpPr>
        <p:spPr>
          <a:xfrm>
            <a:off x="0" y="188640"/>
            <a:ext cx="9143999" cy="15204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НАУКА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ДОЛЖНА БЫТЬ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самым возвышенным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воплощением </a:t>
            </a:r>
            <a:r>
              <a:rPr lang="ru-RU" sz="4000" b="1" dirty="0">
                <a:solidFill>
                  <a:srgbClr val="92D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Отечества, </a:t>
            </a:r>
            <a:endParaRPr lang="ru-RU" sz="4000" dirty="0">
              <a:solidFill>
                <a:srgbClr val="92D05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74B3867-C684-4E45-9720-41EB8761CD2D}"/>
              </a:ext>
            </a:extLst>
          </p:cNvPr>
          <p:cNvSpPr/>
          <p:nvPr/>
        </p:nvSpPr>
        <p:spPr>
          <a:xfrm>
            <a:off x="1" y="1700808"/>
            <a:ext cx="9143999" cy="15204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ибо из всех народов </a:t>
            </a:r>
            <a:r>
              <a:rPr lang="ru-RU" sz="44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ПЕРВЫМ</a:t>
            </a:r>
            <a:r>
              <a:rPr lang="ru-RU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всегда будет тот, кто опередит другие в области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мысли и умственной деятельности</a:t>
            </a:r>
            <a:r>
              <a:rPr lang="en-US" sz="36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ru-RU" sz="36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C7209C-30E3-49ED-B8C1-A2C2BF7D0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6" y="3270468"/>
            <a:ext cx="2790303" cy="3587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819DC7-C250-49EB-BB71-D48DBAAFE853}"/>
              </a:ext>
            </a:extLst>
          </p:cNvPr>
          <p:cNvSpPr txBox="1"/>
          <p:nvPr/>
        </p:nvSpPr>
        <p:spPr>
          <a:xfrm>
            <a:off x="2915816" y="3550364"/>
            <a:ext cx="622818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Луи́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Пасте́р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(1822-1895) — великий французский химик и микробиолог,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член Французской академии.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Пастер, один из основоположников микробиологии, </a:t>
            </a: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создатель научных основ вакцинации 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(вакцины против сибирской язвы, куриной холеры и бешенства и пр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92922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6E406B-4AEC-409B-B440-893591577EC9}"/>
              </a:ext>
            </a:extLst>
          </p:cNvPr>
          <p:cNvSpPr txBox="1"/>
          <p:nvPr/>
        </p:nvSpPr>
        <p:spPr>
          <a:xfrm>
            <a:off x="0" y="3687901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Дифракционные рефлексы 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лауэграмме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располагаются вдоль каких-то линий.</a:t>
            </a:r>
          </a:p>
          <a:p>
            <a:pPr algn="ctr"/>
            <a:r>
              <a:rPr lang="ru-RU" sz="4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это за линии? </a:t>
            </a:r>
          </a:p>
          <a:p>
            <a:pPr algn="ctr"/>
            <a:r>
              <a:rPr lang="ru-RU" sz="40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они образуются?</a:t>
            </a:r>
          </a:p>
        </p:txBody>
      </p:sp>
      <p:pic>
        <p:nvPicPr>
          <p:cNvPr id="3" name="Picture 4" descr="Laue-1">
            <a:extLst>
              <a:ext uri="{FF2B5EF4-FFF2-40B4-BE49-F238E27FC236}">
                <a16:creationId xmlns="" xmlns:a16="http://schemas.microsoft.com/office/drawing/2014/main" id="{812775B2-3AEC-4A21-8016-4A28EA12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08" y="0"/>
            <a:ext cx="2962661" cy="3573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26203"/>
            <a:ext cx="9144000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Для ответа на эти вопросы необходимо вспомнить одно из важнейших  понятий геометрической кристаллографии </a:t>
            </a:r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кристаллографические зоны </a:t>
            </a:r>
          </a:p>
        </p:txBody>
      </p:sp>
    </p:spTree>
    <p:extLst>
      <p:ext uri="{BB962C8B-B14F-4D97-AF65-F5344CB8AC3E}">
        <p14:creationId xmlns:p14="http://schemas.microsoft.com/office/powerpoint/2010/main" val="3237398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15731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3333FF"/>
                </a:solidFill>
                <a:latin typeface="Arial" panose="020B0604020202020204" pitchFamily="34" charset="0"/>
              </a:rPr>
              <a:t>Кристаллографическая зона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92582" y="2003669"/>
            <a:ext cx="6151418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Кристаллографической зоной или поясом, называется совокупность плоскостей кристалла, параллельных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одному направлению </a:t>
            </a:r>
            <a:r>
              <a:rPr lang="en-US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r>
              <a:rPr lang="ru-RU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.</a:t>
            </a:r>
            <a:r>
              <a:rPr lang="en-US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 N</a:t>
            </a:r>
            <a:r>
              <a:rPr lang="en-US" altLang="ru-RU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 </a:t>
            </a:r>
            <a:r>
              <a:rPr lang="ru-RU" altLang="ru-RU" b="1" dirty="0">
                <a:solidFill>
                  <a:srgbClr val="3333FF"/>
                </a:solidFill>
                <a:latin typeface="Arial" panose="020B0604020202020204" pitchFamily="34" charset="0"/>
              </a:rPr>
              <a:t>- </a:t>
            </a:r>
            <a:r>
              <a:rPr lang="ru-RU" altLang="ru-RU" b="1" dirty="0">
                <a:latin typeface="Arial" panose="020B0604020202020204" pitchFamily="34" charset="0"/>
              </a:rPr>
              <a:t>ось зоны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922"/>
            <a:ext cx="27051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94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88231"/>
            <a:ext cx="91440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3333FF"/>
                </a:solidFill>
                <a:latin typeface="Arial" panose="020B0604020202020204" pitchFamily="34" charset="0"/>
              </a:rPr>
              <a:t>Кристаллографическая зона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76600" y="915731"/>
            <a:ext cx="58674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Для того чтобы какая-либо плоскость принадлежала к зоне необходимо чтобы эта плоскость была параллельна оси зоны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76600" y="2586227"/>
            <a:ext cx="58674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Ось зоны 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ZZ’ </a:t>
            </a: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лежит во всех плоскостях зоны и имеет индексы </a:t>
            </a:r>
            <a:r>
              <a:rPr lang="en-US" altLang="ru-RU" sz="2400" b="1" dirty="0">
                <a:latin typeface="Arial" panose="020B0604020202020204" pitchFamily="34" charset="0"/>
              </a:rPr>
              <a:t>[</a:t>
            </a:r>
            <a:r>
              <a:rPr lang="en-US" altLang="ru-RU" sz="2400" b="1" i="1" dirty="0" err="1">
                <a:latin typeface="Arial" panose="020B0604020202020204" pitchFamily="34" charset="0"/>
              </a:rPr>
              <a:t>mnp</a:t>
            </a:r>
            <a:r>
              <a:rPr lang="en-US" altLang="ru-RU" sz="2400" b="1" dirty="0">
                <a:latin typeface="Arial" panose="020B0604020202020204" pitchFamily="34" charset="0"/>
              </a:rPr>
              <a:t>] 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0" y="5848845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Уравнение написанное выше носит название </a:t>
            </a:r>
            <a:endParaRPr lang="en-US" altLang="ru-RU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услови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t</a:t>
            </a: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зональности</a:t>
            </a:r>
          </a:p>
        </p:txBody>
      </p:sp>
      <p:graphicFrame>
        <p:nvGraphicFramePr>
          <p:cNvPr id="26634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645334"/>
              </p:ext>
            </p:extLst>
          </p:nvPr>
        </p:nvGraphicFramePr>
        <p:xfrm>
          <a:off x="1556544" y="5212200"/>
          <a:ext cx="2495550" cy="549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8" name="Equation" r:id="rId3" imgW="24079200" imgH="4876800" progId="">
                  <p:embed/>
                </p:oleObj>
              </mc:Choice>
              <mc:Fallback>
                <p:oleObj name="Equation" r:id="rId3" imgW="24079200" imgH="4876800" progId="">
                  <p:embed/>
                  <p:pic>
                    <p:nvPicPr>
                      <p:cNvPr id="26634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6544" y="5212200"/>
                        <a:ext cx="2495550" cy="5495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662621"/>
              </p:ext>
            </p:extLst>
          </p:nvPr>
        </p:nvGraphicFramePr>
        <p:xfrm>
          <a:off x="5035138" y="5212200"/>
          <a:ext cx="1443038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09" name="Equation" r:id="rId5" imgW="15240000" imgH="6096000" progId="">
                  <p:embed/>
                </p:oleObj>
              </mc:Choice>
              <mc:Fallback>
                <p:oleObj name="Equation" r:id="rId5" imgW="15240000" imgH="6096000" progId="">
                  <p:embed/>
                  <p:pic>
                    <p:nvPicPr>
                      <p:cNvPr id="26635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5138" y="5212200"/>
                        <a:ext cx="1443038" cy="574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E47BF2-53AE-4000-B8E4-C6BB820BF588}"/>
              </a:ext>
            </a:extLst>
          </p:cNvPr>
          <p:cNvSpPr txBox="1"/>
          <p:nvPr/>
        </p:nvSpPr>
        <p:spPr>
          <a:xfrm>
            <a:off x="3276600" y="3896736"/>
            <a:ext cx="5867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Следовательно нормаль к любой плоскости (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зоны </a:t>
            </a:r>
            <a:r>
              <a:rPr lang="ru-R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перпендикурярна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оси зоны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ZZ’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" y="915732"/>
            <a:ext cx="2598466" cy="41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61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9" grpId="0" animBg="1"/>
      <p:bldP spid="10" grpId="0" animBg="1"/>
      <p:bldP spid="23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89424"/>
            <a:ext cx="914400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 индексов </a:t>
            </a:r>
          </a:p>
          <a:p>
            <a:pPr algn="ctr"/>
            <a:r>
              <a:rPr lang="ru-RU" sz="8800" dirty="0">
                <a:latin typeface="Arial" panose="020B0604020202020204" pitchFamily="34" charset="0"/>
                <a:cs typeface="Arial" panose="020B0604020202020204" pitchFamily="34" charset="0"/>
              </a:rPr>
              <a:t>оси зоны</a:t>
            </a:r>
          </a:p>
        </p:txBody>
      </p:sp>
    </p:spTree>
    <p:extLst>
      <p:ext uri="{BB962C8B-B14F-4D97-AF65-F5344CB8AC3E}">
        <p14:creationId xmlns:p14="http://schemas.microsoft.com/office/powerpoint/2010/main" val="12666608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957669"/>
              </p:ext>
            </p:extLst>
          </p:nvPr>
        </p:nvGraphicFramePr>
        <p:xfrm>
          <a:off x="3311522" y="1574534"/>
          <a:ext cx="558006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3" name="Equation" r:id="rId3" imgW="42672000" imgH="6096000" progId="">
                  <p:embed/>
                </p:oleObj>
              </mc:Choice>
              <mc:Fallback>
                <p:oleObj name="Equation" r:id="rId3" imgW="42672000" imgH="6096000" progId="">
                  <p:embed/>
                  <p:pic>
                    <p:nvPicPr>
                      <p:cNvPr id="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1522" y="1574534"/>
                        <a:ext cx="5580062" cy="628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848990"/>
              </p:ext>
            </p:extLst>
          </p:nvPr>
        </p:nvGraphicFramePr>
        <p:xfrm>
          <a:off x="427511" y="3660197"/>
          <a:ext cx="2973387" cy="115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4" name="Equation" r:id="rId5" imgW="29870400" imgH="11582400" progId="">
                  <p:embed/>
                </p:oleObj>
              </mc:Choice>
              <mc:Fallback>
                <p:oleObj name="Equation" r:id="rId5" imgW="29870400" imgH="11582400" progId="">
                  <p:embed/>
                  <p:pic>
                    <p:nvPicPr>
                      <p:cNvPr id="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11" y="3660197"/>
                        <a:ext cx="2973387" cy="1150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38981"/>
              </p:ext>
            </p:extLst>
          </p:nvPr>
        </p:nvGraphicFramePr>
        <p:xfrm>
          <a:off x="534153" y="5693910"/>
          <a:ext cx="1033950" cy="1033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5" name="Equation" r:id="rId7" imgW="11582400" imgH="11582400" progId="">
                  <p:embed/>
                </p:oleObj>
              </mc:Choice>
              <mc:Fallback>
                <p:oleObj name="Equation" r:id="rId7" imgW="11582400" imgH="11582400" progId="">
                  <p:embed/>
                  <p:pic>
                    <p:nvPicPr>
                      <p:cNvPr id="1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153" y="5693910"/>
                        <a:ext cx="1033950" cy="1033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232562" y="237500"/>
            <a:ext cx="6911436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Рассмотрим две плоскости 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(h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k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l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) </a:t>
            </a: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и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(h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k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l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)</a:t>
            </a: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принадлежащие одной зоне.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Определить индексы оси зоны 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N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1</a:t>
            </a:r>
            <a:r>
              <a:rPr lang="en-US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N</a:t>
            </a:r>
            <a:r>
              <a:rPr lang="en-US" altLang="ru-RU" sz="2400" b="1" baseline="-25000" dirty="0">
                <a:solidFill>
                  <a:srgbClr val="3333FF"/>
                </a:solidFill>
                <a:latin typeface="Arial" panose="020B0604020202020204" pitchFamily="34" charset="0"/>
              </a:rPr>
              <a:t>2</a:t>
            </a:r>
            <a:endParaRPr lang="ru-RU" altLang="ru-RU" sz="2400" b="1" baseline="-25000" dirty="0">
              <a:solidFill>
                <a:srgbClr val="3333FF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32562" y="2319376"/>
            <a:ext cx="69114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Запишем условия зональности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3333FF"/>
                </a:solidFill>
                <a:latin typeface="Arial" panose="020B0604020202020204" pitchFamily="34" charset="0"/>
              </a:rPr>
              <a:t>для этих двух плоскостей в виде системы двух уравнений т.к. ось зоны у них одна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5562693" y="6002874"/>
            <a:ext cx="647700" cy="288925"/>
          </a:xfrm>
          <a:prstGeom prst="rightArrow">
            <a:avLst>
              <a:gd name="adj1" fmla="val 50000"/>
              <a:gd name="adj2" fmla="val 560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="" xmlns:a16="http://schemas.microsoft.com/office/drawing/2014/main" id="{ED060E7C-617B-4C80-BA8F-8E1AB78228B0}"/>
              </a:ext>
            </a:extLst>
          </p:cNvPr>
          <p:cNvCxnSpPr/>
          <p:nvPr/>
        </p:nvCxnSpPr>
        <p:spPr>
          <a:xfrm>
            <a:off x="997701" y="6018248"/>
            <a:ext cx="288925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AE24F56F-F137-4614-8813-E059A3EBFBF2}"/>
              </a:ext>
            </a:extLst>
          </p:cNvPr>
          <p:cNvCxnSpPr/>
          <p:nvPr/>
        </p:nvCxnSpPr>
        <p:spPr>
          <a:xfrm flipH="1">
            <a:off x="997701" y="6018248"/>
            <a:ext cx="215900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678336"/>
              </p:ext>
            </p:extLst>
          </p:nvPr>
        </p:nvGraphicFramePr>
        <p:xfrm>
          <a:off x="2258971" y="5696596"/>
          <a:ext cx="1033951" cy="1040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6" name="Equation" r:id="rId9" imgW="11582400" imgH="11582400" progId="">
                  <p:embed/>
                </p:oleObj>
              </mc:Choice>
              <mc:Fallback>
                <p:oleObj name="Equation" r:id="rId9" imgW="11582400" imgH="11582400" progId="">
                  <p:embed/>
                  <p:pic>
                    <p:nvPicPr>
                      <p:cNvPr id="13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8971" y="5696596"/>
                        <a:ext cx="1033951" cy="10407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 стрелкой 16">
            <a:extLst>
              <a:ext uri="{FF2B5EF4-FFF2-40B4-BE49-F238E27FC236}">
                <a16:creationId xmlns="" xmlns:a16="http://schemas.microsoft.com/office/drawing/2014/main" id="{2B7DA68E-E7CF-4137-AFDD-0B84442E9F01}"/>
              </a:ext>
            </a:extLst>
          </p:cNvPr>
          <p:cNvCxnSpPr/>
          <p:nvPr/>
        </p:nvCxnSpPr>
        <p:spPr>
          <a:xfrm>
            <a:off x="2480708" y="6084354"/>
            <a:ext cx="576263" cy="2905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="" xmlns:a16="http://schemas.microsoft.com/office/drawing/2014/main" id="{DDBCF041-A5EA-436C-895C-AF391F64E74B}"/>
              </a:ext>
            </a:extLst>
          </p:cNvPr>
          <p:cNvCxnSpPr/>
          <p:nvPr/>
        </p:nvCxnSpPr>
        <p:spPr>
          <a:xfrm flipH="1">
            <a:off x="2419527" y="6077315"/>
            <a:ext cx="574675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102292"/>
              </p:ext>
            </p:extLst>
          </p:nvPr>
        </p:nvGraphicFramePr>
        <p:xfrm>
          <a:off x="3983790" y="5703435"/>
          <a:ext cx="1033951" cy="1033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57" name="Equation" r:id="rId11" imgW="11582400" imgH="11582400" progId="">
                  <p:embed/>
                </p:oleObj>
              </mc:Choice>
              <mc:Fallback>
                <p:oleObj name="Equation" r:id="rId11" imgW="11582400" imgH="11582400" progId="">
                  <p:embed/>
                  <p:pic>
                    <p:nvPicPr>
                      <p:cNvPr id="1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3790" y="5703435"/>
                        <a:ext cx="1033951" cy="103395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Прямая со стрелкой 19">
            <a:extLst>
              <a:ext uri="{FF2B5EF4-FFF2-40B4-BE49-F238E27FC236}">
                <a16:creationId xmlns="" xmlns:a16="http://schemas.microsoft.com/office/drawing/2014/main" id="{17EEFA2D-B7A5-44F9-947E-28431F81BF52}"/>
              </a:ext>
            </a:extLst>
          </p:cNvPr>
          <p:cNvCxnSpPr/>
          <p:nvPr/>
        </p:nvCxnSpPr>
        <p:spPr>
          <a:xfrm>
            <a:off x="4260504" y="6108504"/>
            <a:ext cx="288925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="" xmlns:a16="http://schemas.microsoft.com/office/drawing/2014/main" id="{0AB8EE68-3A94-4834-AFAF-1C8057FFE87E}"/>
              </a:ext>
            </a:extLst>
          </p:cNvPr>
          <p:cNvCxnSpPr/>
          <p:nvPr/>
        </p:nvCxnSpPr>
        <p:spPr>
          <a:xfrm flipH="1">
            <a:off x="4297016" y="6118005"/>
            <a:ext cx="215900" cy="2889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3EC5877-1414-4505-B924-0E145C5975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5163" y="5520412"/>
            <a:ext cx="1734684" cy="13375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752601" y="3781693"/>
            <a:ext cx="53913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Решение этой системы определяет индексы оси зоны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mnp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267" name="Picture 69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233"/>
            <a:ext cx="1983179" cy="328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FCEDD76-98B0-4673-A34B-ED964AA55B03}"/>
              </a:ext>
            </a:extLst>
          </p:cNvPr>
          <p:cNvSpPr txBox="1"/>
          <p:nvPr/>
        </p:nvSpPr>
        <p:spPr>
          <a:xfrm>
            <a:off x="0" y="4966363"/>
            <a:ext cx="914399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Запишем определитель системы уравнений и найдем индексы ось зоны </a:t>
            </a:r>
          </a:p>
        </p:txBody>
      </p:sp>
    </p:spTree>
    <p:extLst>
      <p:ext uri="{BB962C8B-B14F-4D97-AF65-F5344CB8AC3E}">
        <p14:creationId xmlns:p14="http://schemas.microsoft.com/office/powerpoint/2010/main" val="93000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6" grpId="0" animBg="1"/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70995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построения кристаллографических зон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формировании </a:t>
            </a:r>
            <a:r>
              <a:rPr lang="ru-RU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лауэграммы</a:t>
            </a:r>
            <a:endParaRPr lang="ru-RU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632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5" name="Text Box 13">
            <a:extLst>
              <a:ext uri="{FF2B5EF4-FFF2-40B4-BE49-F238E27FC236}">
                <a16:creationId xmlns="" xmlns:a16="http://schemas.microsoft.com/office/drawing/2014/main" id="{E7F72A6A-6780-4DFC-9131-DF77DC64D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0706"/>
            <a:ext cx="9144000" cy="286232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6000" b="1" cap="all" dirty="0">
                <a:solidFill>
                  <a:srgbClr val="3333FF"/>
                </a:solidFill>
                <a:latin typeface="Arial" charset="0"/>
                <a:cs typeface="Arial" charset="0"/>
              </a:rPr>
              <a:t>ЗОНАЛЬНЫЕ КРИВЫЕ</a:t>
            </a:r>
            <a:r>
              <a:rPr lang="en-US" altLang="ru-RU" sz="6000" b="1" cap="all" dirty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ru-RU" altLang="ru-RU" sz="6000" b="1" cap="all" dirty="0">
                <a:solidFill>
                  <a:srgbClr val="3333FF"/>
                </a:solidFill>
                <a:latin typeface="Arial" charset="0"/>
                <a:cs typeface="Arial" charset="0"/>
              </a:rPr>
              <a:t>и структура </a:t>
            </a:r>
            <a:r>
              <a:rPr lang="ru-RU" altLang="ru-RU" sz="6000" b="1" cap="all" dirty="0" err="1">
                <a:solidFill>
                  <a:srgbClr val="3333FF"/>
                </a:solidFill>
                <a:latin typeface="Arial" charset="0"/>
                <a:cs typeface="Arial" charset="0"/>
              </a:rPr>
              <a:t>лауэграммы</a:t>
            </a:r>
            <a:endParaRPr lang="ru-RU" altLang="ru-RU" sz="6000" b="1" cap="all" dirty="0">
              <a:solidFill>
                <a:srgbClr val="3333FF"/>
              </a:solidFill>
              <a:latin typeface="Arial" charset="0"/>
              <a:cs typeface="Arial" charset="0"/>
            </a:endParaRPr>
          </a:p>
        </p:txBody>
      </p:sp>
      <p:pic>
        <p:nvPicPr>
          <p:cNvPr id="15" name="Рисунок 2" descr="http://www.booksite.ru/fulltext/1/001/010/001/281955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330156"/>
            <a:ext cx="4895850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6E77CA52-EC4A-4995-B2AD-4111FC9FD31A}"/>
              </a:ext>
            </a:extLst>
          </p:cNvPr>
          <p:cNvCxnSpPr>
            <a:cxnSpLocks/>
            <a:stCxn id="15" idx="1"/>
            <a:endCxn id="15" idx="3"/>
          </p:cNvCxnSpPr>
          <p:nvPr/>
        </p:nvCxnSpPr>
        <p:spPr>
          <a:xfrm>
            <a:off x="1838325" y="4866856"/>
            <a:ext cx="489585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1BBB816-EA13-4C83-81AF-5E80C9C83DFD}"/>
              </a:ext>
            </a:extLst>
          </p:cNvPr>
          <p:cNvSpPr/>
          <p:nvPr/>
        </p:nvSpPr>
        <p:spPr>
          <a:xfrm>
            <a:off x="3702050" y="3584156"/>
            <a:ext cx="1308100" cy="1249363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Дуга 17">
            <a:extLst>
              <a:ext uri="{FF2B5EF4-FFF2-40B4-BE49-F238E27FC236}">
                <a16:creationId xmlns="" xmlns:a16="http://schemas.microsoft.com/office/drawing/2014/main" id="{B3E15151-8278-4053-A8A9-A873053DF081}"/>
              </a:ext>
            </a:extLst>
          </p:cNvPr>
          <p:cNvSpPr/>
          <p:nvPr/>
        </p:nvSpPr>
        <p:spPr>
          <a:xfrm rot="7925961">
            <a:off x="1820863" y="-232194"/>
            <a:ext cx="4794250" cy="5197475"/>
          </a:xfrm>
          <a:prstGeom prst="arc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4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="" xmlns:a16="http://schemas.microsoft.com/office/drawing/2014/main" id="{F7C87F5D-CBB7-4C28-9942-E25E1DA25123}"/>
              </a:ext>
            </a:extLst>
          </p:cNvPr>
          <p:cNvCxnSpPr/>
          <p:nvPr/>
        </p:nvCxnSpPr>
        <p:spPr>
          <a:xfrm>
            <a:off x="3268301" y="12403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B44169B6-8CCF-49A6-A53E-BE62D9AC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34" y="3367864"/>
            <a:ext cx="4266825" cy="268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="" xmlns:a16="http://schemas.microsoft.com/office/drawing/2014/main" id="{1DAF9B87-622A-44D3-BFAD-C8FF352D8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6146"/>
            <a:ext cx="9144000" cy="30162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Ось зоны </a:t>
            </a:r>
            <a:r>
              <a:rPr lang="en-US" altLang="ru-RU" b="1" dirty="0"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latin typeface="Arial" panose="020B0604020202020204" pitchFamily="34" charset="0"/>
              </a:rPr>
              <a:t>1</a:t>
            </a:r>
            <a:r>
              <a:rPr lang="en-US" altLang="ru-RU" b="1" dirty="0">
                <a:latin typeface="Arial" panose="020B0604020202020204" pitchFamily="34" charset="0"/>
              </a:rPr>
              <a:t>N</a:t>
            </a:r>
            <a:r>
              <a:rPr lang="en-US" altLang="ru-RU" baseline="-25000" dirty="0">
                <a:latin typeface="Arial" panose="020B0604020202020204" pitchFamily="34" charset="0"/>
              </a:rPr>
              <a:t>2</a:t>
            </a:r>
            <a:r>
              <a:rPr lang="ru-RU" altLang="ru-RU" dirty="0"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000" b="1" dirty="0">
                <a:latin typeface="Arial" panose="020B0604020202020204" pitchFamily="34" charset="0"/>
              </a:rPr>
              <a:t>совпадает с направлением падающего пучка.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3333FF"/>
                </a:solidFill>
                <a:latin typeface="Arial" panose="020B0604020202020204" pitchFamily="34" charset="0"/>
              </a:rPr>
              <a:t>В этом случае отраженные пучки от плоскостей зоны будут отсутствовать.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На </a:t>
            </a:r>
            <a:r>
              <a:rPr lang="ru-RU" altLang="ru-RU" dirty="0" err="1">
                <a:solidFill>
                  <a:srgbClr val="FF0000"/>
                </a:solidFill>
                <a:latin typeface="Arial" panose="020B0604020202020204" pitchFamily="34" charset="0"/>
              </a:rPr>
              <a:t>лауэграмме</a:t>
            </a:r>
            <a:r>
              <a:rPr lang="ru-RU" altLang="ru-RU" dirty="0">
                <a:solidFill>
                  <a:srgbClr val="FF0000"/>
                </a:solidFill>
                <a:latin typeface="Arial" panose="020B0604020202020204" pitchFamily="34" charset="0"/>
              </a:rPr>
              <a:t> регистрируется только след первичного рентгеновского пучка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FF9A8AD-70F2-4B7F-84EC-934C7997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076" y="3367863"/>
            <a:ext cx="4818271" cy="2689955"/>
          </a:xfrm>
          <a:prstGeom prst="rect">
            <a:avLst/>
          </a:prstGeom>
        </p:spPr>
      </p:pic>
      <p:sp>
        <p:nvSpPr>
          <p:cNvPr id="21" name="Дуга 20">
            <a:extLst>
              <a:ext uri="{FF2B5EF4-FFF2-40B4-BE49-F238E27FC236}">
                <a16:creationId xmlns="" xmlns:a16="http://schemas.microsoft.com/office/drawing/2014/main" id="{299C2CBB-DA8E-42A2-A0AA-F6FD172586AA}"/>
              </a:ext>
            </a:extLst>
          </p:cNvPr>
          <p:cNvSpPr/>
          <p:nvPr/>
        </p:nvSpPr>
        <p:spPr>
          <a:xfrm rot="18611001">
            <a:off x="3805512" y="3927598"/>
            <a:ext cx="3914036" cy="4480005"/>
          </a:xfrm>
          <a:prstGeom prst="arc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06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" descr="http://www.booksite.ru/fulltext/1/001/010/001/281955217.jpg">
            <a:extLst>
              <a:ext uri="{FF2B5EF4-FFF2-40B4-BE49-F238E27FC236}">
                <a16:creationId xmlns="" xmlns:a16="http://schemas.microsoft.com/office/drawing/2014/main" id="{2F586070-52CE-474E-A619-FC126B057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88" y="3232737"/>
            <a:ext cx="4205012" cy="270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81558822-9410-4672-8194-B77D7F5F2111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4938988" y="4586229"/>
            <a:ext cx="4205012" cy="2712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9">
            <a:extLst>
              <a:ext uri="{FF2B5EF4-FFF2-40B4-BE49-F238E27FC236}">
                <a16:creationId xmlns="" xmlns:a16="http://schemas.microsoft.com/office/drawing/2014/main" id="{8869D0AB-4305-4D69-B995-1528BFA49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0767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Ось зоны </a:t>
            </a:r>
            <a:r>
              <a:rPr lang="en-US" altLang="ru-RU" dirty="0">
                <a:latin typeface="Arial" panose="020B0604020202020204" pitchFamily="34" charset="0"/>
              </a:rPr>
              <a:t>N</a:t>
            </a:r>
            <a:r>
              <a:rPr lang="en-US" altLang="ru-RU" baseline="-25000" dirty="0">
                <a:latin typeface="Arial" panose="020B0604020202020204" pitchFamily="34" charset="0"/>
              </a:rPr>
              <a:t>1</a:t>
            </a:r>
            <a:r>
              <a:rPr lang="en-US" altLang="ru-RU" dirty="0">
                <a:latin typeface="Arial" panose="020B0604020202020204" pitchFamily="34" charset="0"/>
              </a:rPr>
              <a:t>N</a:t>
            </a:r>
            <a:r>
              <a:rPr lang="en-US" altLang="ru-RU" baseline="-25000" dirty="0">
                <a:latin typeface="Arial" panose="020B0604020202020204" pitchFamily="34" charset="0"/>
              </a:rPr>
              <a:t>2</a:t>
            </a:r>
            <a:r>
              <a:rPr lang="ru-RU" altLang="ru-RU" dirty="0">
                <a:latin typeface="Arial" panose="020B0604020202020204" pitchFamily="34" charset="0"/>
              </a:rPr>
              <a:t> перпендикулярна к направлению падающего пучка. </a:t>
            </a:r>
            <a:endParaRPr lang="en-US" altLang="ru-RU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В этом случае отраженные пучки от плоскостей зоны будут располагаться вдоль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r>
              <a:rPr lang="ru-RU" altLang="ru-RU" dirty="0">
                <a:latin typeface="Arial" panose="020B0604020202020204" pitchFamily="34" charset="0"/>
              </a:rPr>
              <a:t>прямой линии</a:t>
            </a:r>
            <a:r>
              <a:rPr lang="en-US" altLang="ru-RU" dirty="0">
                <a:latin typeface="Arial" panose="020B0604020202020204" pitchFamily="34" charset="0"/>
              </a:rPr>
              <a:t> SS</a:t>
            </a:r>
            <a:r>
              <a:rPr lang="en-US" altLang="ru-RU" baseline="-25000" dirty="0">
                <a:latin typeface="Arial" panose="020B0604020202020204" pitchFamily="34" charset="0"/>
              </a:rPr>
              <a:t>0</a:t>
            </a:r>
            <a:r>
              <a:rPr lang="en-US" altLang="ru-RU" dirty="0">
                <a:latin typeface="Arial" panose="020B0604020202020204" pitchFamily="34" charset="0"/>
              </a:rPr>
              <a:t> </a:t>
            </a:r>
            <a:endParaRPr lang="ru-RU" altLang="ru-RU" dirty="0">
              <a:latin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A02F324-E8B9-403C-B728-E7CC5B5FC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0875"/>
            <a:ext cx="4737222" cy="2706984"/>
          </a:xfrm>
          <a:prstGeom prst="rect">
            <a:avLst/>
          </a:prstGeom>
        </p:spPr>
      </p:pic>
      <p:sp>
        <p:nvSpPr>
          <p:cNvPr id="10" name="Дуга 9">
            <a:extLst>
              <a:ext uri="{FF2B5EF4-FFF2-40B4-BE49-F238E27FC236}">
                <a16:creationId xmlns="" xmlns:a16="http://schemas.microsoft.com/office/drawing/2014/main" id="{B2ADB858-9FA6-46FC-A620-24C0728D25B5}"/>
              </a:ext>
            </a:extLst>
          </p:cNvPr>
          <p:cNvSpPr/>
          <p:nvPr/>
        </p:nvSpPr>
        <p:spPr>
          <a:xfrm rot="18596663">
            <a:off x="4086168" y="3837063"/>
            <a:ext cx="3914036" cy="4480005"/>
          </a:xfrm>
          <a:prstGeom prst="arc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0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55977" y="0"/>
            <a:ext cx="4788024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имеет смысла нанимать толковых людей, 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затем указывать </a:t>
            </a:r>
          </a:p>
          <a:p>
            <a:pPr algn="ctr"/>
            <a:r>
              <a:rPr lang="ru-RU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им делать.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нанимаем толковых людей, что бы они говорили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 нам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0" y="-18979"/>
            <a:ext cx="3775407" cy="56512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0" y="5698469"/>
            <a:ext cx="9144000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Стив Джобс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один из создателей первых компьютеров</a:t>
            </a:r>
          </a:p>
        </p:txBody>
      </p:sp>
    </p:spTree>
    <p:extLst>
      <p:ext uri="{BB962C8B-B14F-4D97-AF65-F5344CB8AC3E}">
        <p14:creationId xmlns:p14="http://schemas.microsoft.com/office/powerpoint/2010/main" val="30422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="" xmlns:a16="http://schemas.microsoft.com/office/drawing/2014/main" id="{41860D01-7523-43CE-96C5-3BF110FF4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7351"/>
            <a:ext cx="914400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panose="020B0604020202020204" pitchFamily="34" charset="0"/>
              </a:rPr>
              <a:t>Ось зоны </a:t>
            </a:r>
            <a:r>
              <a:rPr lang="en-US" altLang="ru-RU" b="1" dirty="0"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latin typeface="Arial" panose="020B0604020202020204" pitchFamily="34" charset="0"/>
              </a:rPr>
              <a:t>1</a:t>
            </a:r>
            <a:r>
              <a:rPr lang="en-US" altLang="ru-RU" b="1" dirty="0">
                <a:latin typeface="Arial" panose="020B0604020202020204" pitchFamily="34" charset="0"/>
              </a:rPr>
              <a:t>N</a:t>
            </a:r>
            <a:r>
              <a:rPr lang="en-US" altLang="ru-RU" b="1" baseline="-25000" dirty="0">
                <a:latin typeface="Arial" panose="020B0604020202020204" pitchFamily="34" charset="0"/>
              </a:rPr>
              <a:t>2</a:t>
            </a:r>
            <a:r>
              <a:rPr lang="ru-RU" altLang="ru-RU" dirty="0">
                <a:latin typeface="Arial" panose="020B0604020202020204" pitchFamily="34" charset="0"/>
              </a:rPr>
              <a:t> расположена под углом к падающему пучку.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Рефлексы будут располагаться вдоль линий </a:t>
            </a:r>
            <a:r>
              <a:rPr lang="en-US" altLang="ru-RU" dirty="0">
                <a:latin typeface="Arial" panose="020B0604020202020204" pitchFamily="34" charset="0"/>
              </a:rPr>
              <a:t>ss</a:t>
            </a:r>
            <a:r>
              <a:rPr lang="en-US" altLang="ru-RU" baseline="-25000" dirty="0">
                <a:latin typeface="Arial" panose="020B0604020202020204" pitchFamily="34" charset="0"/>
              </a:rPr>
              <a:t>0</a:t>
            </a:r>
            <a:r>
              <a:rPr lang="en-US" altLang="ru-RU" dirty="0">
                <a:latin typeface="Arial" panose="020B0604020202020204" pitchFamily="34" charset="0"/>
              </a:rPr>
              <a:t>. </a:t>
            </a:r>
            <a:r>
              <a:rPr lang="ru-RU" altLang="ru-RU" dirty="0">
                <a:latin typeface="Arial" panose="020B0604020202020204" pitchFamily="34" charset="0"/>
              </a:rPr>
              <a:t>Эти линии является сечениями конусов, образованных дифрагированными лучами,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плоскостью </a:t>
            </a:r>
            <a:r>
              <a:rPr lang="ru-RU" altLang="ru-RU" dirty="0" err="1">
                <a:latin typeface="Arial" panose="020B0604020202020204" pitchFamily="34" charset="0"/>
              </a:rPr>
              <a:t>Лауэгрммы</a:t>
            </a:r>
            <a:r>
              <a:rPr lang="ru-RU" altLang="ru-RU" dirty="0">
                <a:latin typeface="Arial" panose="020B0604020202020204" pitchFamily="34" charset="0"/>
              </a:rPr>
              <a:t>. </a:t>
            </a:r>
          </a:p>
        </p:txBody>
      </p:sp>
      <p:pic>
        <p:nvPicPr>
          <p:cNvPr id="4" name="Рисунок 2" descr="http://www.booksite.ru/fulltext/1/001/010/001/281955217.jpg">
            <a:extLst>
              <a:ext uri="{FF2B5EF4-FFF2-40B4-BE49-F238E27FC236}">
                <a16:creationId xmlns="" xmlns:a16="http://schemas.microsoft.com/office/drawing/2014/main" id="{6A21966F-2E3C-4DD7-B4A9-0A299843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56" y="3598935"/>
            <a:ext cx="4218444" cy="270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уга 4">
            <a:extLst>
              <a:ext uri="{FF2B5EF4-FFF2-40B4-BE49-F238E27FC236}">
                <a16:creationId xmlns="" xmlns:a16="http://schemas.microsoft.com/office/drawing/2014/main" id="{B57BF276-195E-4613-9A79-1F79D9EDEB23}"/>
              </a:ext>
            </a:extLst>
          </p:cNvPr>
          <p:cNvSpPr/>
          <p:nvPr/>
        </p:nvSpPr>
        <p:spPr>
          <a:xfrm rot="7925961">
            <a:off x="4917822" y="793673"/>
            <a:ext cx="3826035" cy="4315480"/>
          </a:xfrm>
          <a:prstGeom prst="arc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A76FC314-8AE0-4EF9-AB4B-AEB3653B6A64}"/>
              </a:ext>
            </a:extLst>
          </p:cNvPr>
          <p:cNvSpPr/>
          <p:nvPr/>
        </p:nvSpPr>
        <p:spPr>
          <a:xfrm>
            <a:off x="6468729" y="3837515"/>
            <a:ext cx="1195875" cy="111177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F036562-1092-4BDB-A92E-59FAA8987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598935"/>
            <a:ext cx="4572000" cy="27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12A037-E36F-4E28-A39A-6699320CF055}"/>
              </a:ext>
            </a:extLst>
          </p:cNvPr>
          <p:cNvSpPr txBox="1"/>
          <p:nvPr/>
        </p:nvSpPr>
        <p:spPr>
          <a:xfrm>
            <a:off x="0" y="718487"/>
            <a:ext cx="9144000" cy="224676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rial" charset="0"/>
                <a:cs typeface="Arial" charset="0"/>
              </a:rPr>
              <a:t>Отраженные лучи при повороте отражающей плоскости вокруг оси зоны описывают конические поверхности, а след их пересечения с плоскостью пленки образуют зональные кривые </a:t>
            </a:r>
          </a:p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3333FF"/>
                </a:solidFill>
                <a:latin typeface="Arial" charset="0"/>
                <a:cs typeface="Arial" charset="0"/>
              </a:rPr>
              <a:t>(сечение конуса – эллипс, парабола, гипербола) </a:t>
            </a:r>
            <a:endParaRPr lang="ru-RU" sz="2800" dirty="0">
              <a:latin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FB5E23-9E0A-4D24-8FD0-9D2C92CDC0C1}"/>
              </a:ext>
            </a:extLst>
          </p:cNvPr>
          <p:cNvSpPr txBox="1"/>
          <p:nvPr/>
        </p:nvSpPr>
        <p:spPr>
          <a:xfrm>
            <a:off x="0" y="3147213"/>
            <a:ext cx="9143999" cy="26776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Чем больше угол между осью зоны и первичным пучком тем больше размер эллипса. Когда этот угол равен 45</a:t>
            </a:r>
            <a:r>
              <a:rPr lang="ru-RU" sz="2800" baseline="300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0</a:t>
            </a: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 - линия пересечения конуса с плоскостью пленки становится параболой. При углах наклона оси зоны  больше 45</a:t>
            </a:r>
            <a:r>
              <a:rPr lang="ru-RU" sz="2800" baseline="300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0</a:t>
            </a:r>
            <a:r>
              <a:rPr lang="ru-RU" sz="2800" dirty="0">
                <a:ln>
                  <a:solidFill>
                    <a:srgbClr val="3333FF"/>
                  </a:solidFill>
                </a:ln>
                <a:latin typeface="Arial" charset="0"/>
                <a:cs typeface="Arial" charset="0"/>
              </a:rPr>
              <a:t> – линия пересечения конуса с плоскостью пленки переходит в гиперболу </a:t>
            </a:r>
            <a:endParaRPr lang="ru-RU"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3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booksite.ru/fulltext/1/001/009/001/238156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487488"/>
            <a:ext cx="6985000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A83225-3C75-482E-BDDD-8C45AC12CEB6}"/>
              </a:ext>
            </a:extLst>
          </p:cNvPr>
          <p:cNvSpPr txBox="1"/>
          <p:nvPr/>
        </p:nvSpPr>
        <p:spPr>
          <a:xfrm>
            <a:off x="0" y="0"/>
            <a:ext cx="9143999" cy="138499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 err="1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Лауэграмма</a:t>
            </a: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 это набор зональных кривых определяющий взаимное </a:t>
            </a:r>
          </a:p>
          <a:p>
            <a:pPr algn="ctr" eaLnBrk="1" hangingPunct="1">
              <a:defRPr/>
            </a:pPr>
            <a:r>
              <a:rPr lang="ru-RU" sz="2800" dirty="0">
                <a:ln>
                  <a:solidFill>
                    <a:srgbClr val="3333FF"/>
                  </a:solidFill>
                </a:ln>
                <a:solidFill>
                  <a:srgbClr val="FF0000"/>
                </a:solidFill>
                <a:latin typeface="Arial" charset="0"/>
                <a:cs typeface="Arial" charset="0"/>
              </a:rPr>
              <a:t>расположение семейств плоскостей в кристалле.</a:t>
            </a:r>
            <a:endParaRPr lang="ru-RU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4FCF6FC8-B675-46D1-9BBD-B11B5A7F8296}"/>
              </a:ext>
            </a:extLst>
          </p:cNvPr>
          <p:cNvCxnSpPr>
            <a:cxnSpLocks/>
          </p:cNvCxnSpPr>
          <p:nvPr/>
        </p:nvCxnSpPr>
        <p:spPr>
          <a:xfrm>
            <a:off x="1079500" y="2276475"/>
            <a:ext cx="6948488" cy="383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76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31377" y="1096635"/>
            <a:ext cx="4500748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сферической проекции;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отражающая плоскость кристалла;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радиус сферической проекции;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кристалла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Лауэграммы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 первичного рентгеновского пучка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Лауэграмме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дифракционное отражение от плоскости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Лауэграмме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стереографическая проекция плоскости 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сферическая  проекция  плоскости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25DE8360-DF6B-402F-95BF-5F3146E25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22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Пространственная связь геометрии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лауэграммы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, и её стереографической проекции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678488"/>
            <a:ext cx="9132125" cy="11795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184305"/>
              </p:ext>
            </p:extLst>
          </p:nvPr>
        </p:nvGraphicFramePr>
        <p:xfrm>
          <a:off x="5386193" y="5862669"/>
          <a:ext cx="2991115" cy="8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2" name="Equation" r:id="rId3" imgW="749160" imgH="203040" progId="Equation.DSMT4">
                  <p:embed/>
                </p:oleObj>
              </mc:Choice>
              <mc:Fallback>
                <p:oleObj name="Equation" r:id="rId3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86193" y="5862669"/>
                        <a:ext cx="2991115" cy="811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648528"/>
              </p:ext>
            </p:extLst>
          </p:nvPr>
        </p:nvGraphicFramePr>
        <p:xfrm>
          <a:off x="496197" y="5678488"/>
          <a:ext cx="4355121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63" name="Equation" r:id="rId5" imgW="1218960" imgH="330120" progId="Equation.DSMT4">
                  <p:embed/>
                </p:oleObj>
              </mc:Choice>
              <mc:Fallback>
                <p:oleObj name="Equation" r:id="rId5" imgW="1218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6197" y="5678488"/>
                        <a:ext cx="4355121" cy="1179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97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04604"/>
            <a:ext cx="4205866" cy="433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8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507582"/>
            <a:ext cx="9143999" cy="1350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825709"/>
              </p:ext>
            </p:extLst>
          </p:nvPr>
        </p:nvGraphicFramePr>
        <p:xfrm>
          <a:off x="5469251" y="5777216"/>
          <a:ext cx="2991115" cy="8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1" name="Equation" r:id="rId3" imgW="749160" imgH="203040" progId="Equation.DSMT4">
                  <p:embed/>
                </p:oleObj>
              </mc:Choice>
              <mc:Fallback>
                <p:oleObj name="Equation" r:id="rId3" imgW="749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69251" y="5777216"/>
                        <a:ext cx="2991115" cy="811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57062"/>
              </p:ext>
            </p:extLst>
          </p:nvPr>
        </p:nvGraphicFramePr>
        <p:xfrm>
          <a:off x="543698" y="5593035"/>
          <a:ext cx="4355121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82" name="Equation" r:id="rId5" imgW="1218960" imgH="330120" progId="Equation.DSMT4">
                  <p:embed/>
                </p:oleObj>
              </mc:Choice>
              <mc:Fallback>
                <p:oleObj name="Equation" r:id="rId5" imgW="12189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698" y="5593035"/>
                        <a:ext cx="4355121" cy="11795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90" y="0"/>
            <a:ext cx="5300762" cy="545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32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0" y="2827338"/>
            <a:ext cx="9144000" cy="1373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Применялись специальные линейки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для переноса данных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с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лауэграммы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на </a:t>
            </a:r>
            <a:r>
              <a:rPr lang="ru-RU" altLang="ru-RU" sz="2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стреографическую</a:t>
            </a:r>
            <a:r>
              <a:rPr lang="ru-RU" altLang="ru-RU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проекцию</a:t>
            </a:r>
          </a:p>
        </p:txBody>
      </p:sp>
      <p:sp>
        <p:nvSpPr>
          <p:cNvPr id="20484" name="TextBox 1"/>
          <p:cNvSpPr txBox="1">
            <a:spLocks noChangeArrowheads="1"/>
          </p:cNvSpPr>
          <p:nvPr/>
        </p:nvSpPr>
        <p:spPr bwMode="auto">
          <a:xfrm>
            <a:off x="0" y="404813"/>
            <a:ext cx="9144000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Когда компьютеров еще не существовало использовались графические методы расшифровки </a:t>
            </a:r>
            <a:r>
              <a:rPr lang="ru-RU" altLang="ru-RU" sz="3600" b="1" dirty="0" err="1"/>
              <a:t>лауэграмм</a:t>
            </a:r>
            <a:endParaRPr lang="ru-RU" altLang="ru-RU" sz="3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CBF96FD-FA13-48EB-BEAB-13FD001B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8863"/>
            <a:ext cx="9144000" cy="1047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47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  <p:bldP spid="2048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49763CF-0CE6-48CA-97D2-F5A6FDA26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9621"/>
            <a:ext cx="9144000" cy="1047455"/>
          </a:xfrm>
          <a:prstGeom prst="rect">
            <a:avLst/>
          </a:prstGeom>
          <a:noFill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7" y="11277"/>
            <a:ext cx="5208114" cy="5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552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951" y="1536283"/>
            <a:ext cx="4404049" cy="368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6283"/>
            <a:ext cx="44481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29208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Выделим на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Лауэграмме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несколько зон</a:t>
            </a:r>
          </a:p>
        </p:txBody>
      </p:sp>
    </p:spTree>
    <p:extLst>
      <p:ext uri="{BB962C8B-B14F-4D97-AF65-F5344CB8AC3E}">
        <p14:creationId xmlns:p14="http://schemas.microsoft.com/office/powerpoint/2010/main" val="1362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97" y="1046440"/>
            <a:ext cx="5879787" cy="568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992"/>
            <a:ext cx="91440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Перенос дифракционных рефлексов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лауэграммы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стереографическю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проекцию</a:t>
            </a:r>
          </a:p>
        </p:txBody>
      </p:sp>
    </p:spTree>
    <p:extLst>
      <p:ext uri="{BB962C8B-B14F-4D97-AF65-F5344CB8AC3E}">
        <p14:creationId xmlns:p14="http://schemas.microsoft.com/office/powerpoint/2010/main" val="21570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B877533-C8CC-48C1-8FA9-54AD18D0C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06160"/>
            <a:ext cx="4361023" cy="44100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C5C14A-AA81-4D32-8070-AB7F6B94C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620" y="1212858"/>
            <a:ext cx="4413380" cy="440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125B1A-E6D7-4A5F-B09A-6912E26F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8" y="1838738"/>
            <a:ext cx="3672408" cy="4866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908538-463E-4CD1-B9DE-8D77BABABBEF}"/>
              </a:ext>
            </a:extLst>
          </p:cNvPr>
          <p:cNvSpPr txBox="1"/>
          <p:nvPr/>
        </p:nvSpPr>
        <p:spPr>
          <a:xfrm>
            <a:off x="-21821" y="0"/>
            <a:ext cx="916582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«…успех – это способность двигаться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одной неудачи к другой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потери энтузиазма…»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51920" y="1838738"/>
            <a:ext cx="5220072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Сэр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Уи́нстон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Че́рчилль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3200" dirty="0"/>
              <a:t>1874-1965)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британский государственный и политический деятель; журналист, писатель, художник, почётный член Британской академии,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лауреат Нобелевской премии по литературе </a:t>
            </a:r>
            <a:r>
              <a:rPr lang="ru-RU" sz="3200" b="1" dirty="0">
                <a:solidFill>
                  <a:srgbClr val="FF0000"/>
                </a:solidFill>
              </a:rPr>
              <a:t>(1953)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402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F09098E-6D82-48FA-B1B4-8C407C457803}"/>
              </a:ext>
            </a:extLst>
          </p:cNvPr>
          <p:cNvSpPr txBox="1"/>
          <p:nvPr/>
        </p:nvSpPr>
        <p:spPr>
          <a:xfrm>
            <a:off x="0" y="260980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Сравнение исходной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Лауэграммы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ренгенограммой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полученной после двух поворотов кристалла </a:t>
            </a:r>
          </a:p>
          <a:p>
            <a:pPr algn="ctr"/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на углы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el-GR" sz="4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839"/>
            <a:ext cx="4555694" cy="379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21" y="2970839"/>
            <a:ext cx="4504479" cy="379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8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D63264C7-B8AE-4705-8F35-7F6DD7888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3778"/>
            <a:ext cx="91440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3333FF"/>
                </a:solidFill>
              </a:rPr>
              <a:t>РЕНТГЕНОГРАММЫ ВРАЩЕНИЯ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(КАЧАНИЯ)</a:t>
            </a:r>
            <a:r>
              <a:rPr lang="en-US" altLang="ru-RU" sz="6000" dirty="0"/>
              <a:t> </a:t>
            </a:r>
            <a:r>
              <a:rPr lang="ru-RU" altLang="ru-RU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42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BBDC95F-FEFB-490D-9B39-87274CEE0567}"/>
              </a:ext>
            </a:extLst>
          </p:cNvPr>
          <p:cNvSpPr txBox="1"/>
          <p:nvPr/>
        </p:nvSpPr>
        <p:spPr>
          <a:xfrm>
            <a:off x="0" y="335845"/>
            <a:ext cx="914400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В схемах рентгенограмм вращения-качания </a:t>
            </a:r>
          </a:p>
          <a:p>
            <a:pPr algn="ctr"/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кристалл должен быть предварительно ориентирован так чтобы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ось вращения кристалла была перпендикулярна какой-то системе узловых плоскостей обратной решетки</a:t>
            </a: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943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C8BBB54-99FD-41CB-9FD6-0B479FE9DF35}"/>
              </a:ext>
            </a:extLst>
          </p:cNvPr>
          <p:cNvSpPr txBox="1"/>
          <p:nvPr/>
        </p:nvSpPr>
        <p:spPr>
          <a:xfrm>
            <a:off x="0" y="1429070"/>
            <a:ext cx="91440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Вращение кристалла позволяет связать отражение от каждой плоскости кристалла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определенной длиной волны характеристического спектра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4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53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9144000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Появляется возможность для каждого рефлекса определить от каких плоскостей кристалла произошло отражение и следовательно определить </a:t>
            </a:r>
          </a:p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индексы плоскости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 межплоскостное расстояние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hkl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="" xmlns:a16="http://schemas.microsoft.com/office/drawing/2014/main" id="{7513CAD2-F631-4EAA-B284-7A8A9CA34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359230"/>
              </p:ext>
            </p:extLst>
          </p:nvPr>
        </p:nvGraphicFramePr>
        <p:xfrm>
          <a:off x="2235856" y="5468401"/>
          <a:ext cx="430439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65" name="Equation" r:id="rId3" imgW="825480" imgH="177480" progId="Equation.DSMT4">
                  <p:embed/>
                </p:oleObj>
              </mc:Choice>
              <mc:Fallback>
                <p:oleObj name="Equation" r:id="rId3" imgW="825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5856" y="5468401"/>
                        <a:ext cx="4304393" cy="927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39692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25347B4-81AE-49A0-94BA-F862805D1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660756"/>
            <a:ext cx="6606480" cy="4024322"/>
          </a:xfrm>
          <a:prstGeom prst="rect">
            <a:avLst/>
          </a:prstGeom>
        </p:spPr>
      </p:pic>
      <p:sp>
        <p:nvSpPr>
          <p:cNvPr id="4" name="Text Box 8">
            <a:extLst>
              <a:ext uri="{FF2B5EF4-FFF2-40B4-BE49-F238E27FC236}">
                <a16:creationId xmlns="" xmlns:a16="http://schemas.microsoft.com/office/drawing/2014/main" id="{F745C21B-748B-4A10-8652-F335B5C39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Схема образования рентгенограмм вращения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A28996E8-6FA1-4897-A7A8-F558ECC9800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0" y="5154995"/>
          <a:ext cx="3709344" cy="1310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" name="Equation" r:id="rId5" imgW="1688760" imgH="596880" progId="Equation.DSMT4">
                  <p:embed/>
                </p:oleObj>
              </mc:Choice>
              <mc:Fallback>
                <p:oleObj name="Equation" r:id="rId5" imgW="1688760" imgH="596880" progId="Equation.DSMT4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="" xmlns:a16="http://schemas.microsoft.com/office/drawing/2014/main" id="{A28996E8-6FA1-4897-A7A8-F558ECC980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5154995"/>
                        <a:ext cx="3709344" cy="131082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7">
            <a:extLst>
              <a:ext uri="{FF2B5EF4-FFF2-40B4-BE49-F238E27FC236}">
                <a16:creationId xmlns="" xmlns:a16="http://schemas.microsoft.com/office/drawing/2014/main" id="{052A29C4-E363-412A-B365-F3999E57F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279" y="4787959"/>
            <a:ext cx="5069283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L– </a:t>
            </a:r>
            <a:r>
              <a:rPr lang="ru-RU" altLang="ru-RU" sz="1600" b="1" dirty="0"/>
              <a:t>Расстояние между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слоевыми рядами на пленке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d</a:t>
            </a:r>
            <a:r>
              <a:rPr lang="ru-RU" altLang="ru-RU" sz="1600" b="1" i="1" dirty="0"/>
              <a:t>*</a:t>
            </a:r>
            <a:r>
              <a:rPr lang="en-US" altLang="ru-RU" sz="1600" b="1" dirty="0"/>
              <a:t> - </a:t>
            </a:r>
            <a:r>
              <a:rPr lang="ru-RU" altLang="ru-RU" sz="1600" b="1" dirty="0"/>
              <a:t>межплоскостное расстояние вдоль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 направления С в обратной решетке</a:t>
            </a:r>
            <a:r>
              <a:rPr lang="en-US" altLang="ru-RU" sz="1600" b="1" dirty="0"/>
              <a:t>;</a:t>
            </a:r>
            <a:endParaRPr lang="ru-RU" altLang="ru-RU" sz="1600" b="1" dirty="0"/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/>
              <a:t>n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–</a:t>
            </a:r>
            <a:r>
              <a:rPr lang="en-US" altLang="ru-RU" sz="1600" b="1" dirty="0"/>
              <a:t> </a:t>
            </a:r>
            <a:r>
              <a:rPr lang="ru-RU" altLang="ru-RU" sz="1600" b="1" dirty="0"/>
              <a:t>номер слоевой в обратной решетке</a:t>
            </a:r>
            <a:r>
              <a:rPr lang="en-US" altLang="ru-RU" sz="1600" b="1" dirty="0"/>
              <a:t>;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 err="1"/>
              <a:t>R</a:t>
            </a:r>
            <a:r>
              <a:rPr lang="en-US" altLang="ru-RU" sz="1600" b="1" i="1" baseline="-25000" dirty="0" err="1"/>
              <a:t>c</a:t>
            </a:r>
            <a:r>
              <a:rPr lang="en-US" altLang="ru-RU" sz="1600" b="1" dirty="0"/>
              <a:t>- </a:t>
            </a:r>
            <a:r>
              <a:rPr lang="ru-RU" altLang="ru-RU" sz="1600" b="1" dirty="0"/>
              <a:t>радиус фотокассеты; 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en-US" altLang="ru-RU" sz="1600" b="1" i="1" dirty="0" err="1"/>
              <a:t>y</a:t>
            </a:r>
            <a:r>
              <a:rPr lang="en-US" altLang="ru-RU" sz="1600" b="1" i="1" baseline="-25000" dirty="0" err="1"/>
              <a:t>n</a:t>
            </a:r>
            <a:r>
              <a:rPr lang="en-US" altLang="ru-RU" sz="1600" b="1" dirty="0"/>
              <a:t> – </a:t>
            </a:r>
            <a:r>
              <a:rPr lang="ru-RU" altLang="ru-RU" sz="1600" b="1" dirty="0"/>
              <a:t>расстояние между нулевой и </a:t>
            </a:r>
            <a:r>
              <a:rPr lang="en-US" altLang="ru-RU" sz="1600" b="1" dirty="0"/>
              <a:t>n</a:t>
            </a:r>
            <a:r>
              <a:rPr lang="ru-RU" altLang="ru-RU" sz="1600" b="1" dirty="0"/>
              <a:t>–ой</a:t>
            </a:r>
          </a:p>
          <a:p>
            <a:pPr marL="266700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       слоевыми линиями</a:t>
            </a:r>
            <a:r>
              <a:rPr lang="ru-RU" alt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78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5" descr="E:\рентгенограмма вращения 2.tif">
            <a:extLst>
              <a:ext uri="{FF2B5EF4-FFF2-40B4-BE49-F238E27FC236}">
                <a16:creationId xmlns="" xmlns:a16="http://schemas.microsoft.com/office/drawing/2014/main" id="{BA54BC40-FA1F-4680-BF78-FA7A2DF01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346"/>
            <a:ext cx="9144000" cy="378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04187F3-EEE1-4FB1-8D93-682DF32AEEAA}"/>
              </a:ext>
            </a:extLst>
          </p:cNvPr>
          <p:cNvSpPr txBox="1"/>
          <p:nvPr/>
        </p:nvSpPr>
        <p:spPr>
          <a:xfrm>
            <a:off x="0" y="5076659"/>
            <a:ext cx="9144000" cy="15553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333FF"/>
                </a:solidFill>
              </a:rPr>
              <a:t>Интенсивность тормозного спектра заметно меньше интенсивности </a:t>
            </a:r>
            <a:r>
              <a:rPr lang="ru-RU" sz="2400" b="1" dirty="0">
                <a:solidFill>
                  <a:srgbClr val="FF0000"/>
                </a:solidFill>
              </a:rPr>
              <a:t>линий характеристического спектра </a:t>
            </a:r>
            <a:r>
              <a:rPr lang="ru-RU" sz="2400" dirty="0">
                <a:solidFill>
                  <a:srgbClr val="3333FF"/>
                </a:solidFill>
              </a:rPr>
              <a:t>и поэтому дифракционные рефлексы возникающие на характеристических линиях хорошо наблюдаются на рентгенограмме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1A3C3999-A4E2-41CD-A343-47B125D64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694"/>
            <a:ext cx="9144000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Рентгенограмма вращения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монокристалла кварца. Излучении </a:t>
            </a:r>
            <a:r>
              <a:rPr lang="en-US" altLang="ru-RU" sz="2800" b="1" dirty="0" err="1"/>
              <a:t>FeK</a:t>
            </a:r>
            <a:r>
              <a:rPr lang="el-GR" altLang="ru-RU" sz="2800" b="1" baseline="-25000" dirty="0"/>
              <a:t>α</a:t>
            </a:r>
            <a:endParaRPr lang="ru-RU" altLang="ru-RU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4531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>
            <a:extLst>
              <a:ext uri="{FF2B5EF4-FFF2-40B4-BE49-F238E27FC236}">
                <a16:creationId xmlns="" xmlns:a16="http://schemas.microsoft.com/office/drawing/2014/main" id="{1B2FD39C-90F6-4FD7-B306-0748AB8F3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28800"/>
            <a:ext cx="9147175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РЕГИСТРАЦИЯ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3333FF"/>
                </a:solidFill>
              </a:rPr>
              <a:t>НЕИСКАЖЕННЫХ СЕЧЕНИЙ ОБРАТНОЙ РЕШЕТКИ</a:t>
            </a:r>
            <a:r>
              <a:rPr lang="en-US" altLang="ru-RU" sz="4800" b="1" dirty="0">
                <a:solidFill>
                  <a:srgbClr val="3333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4800" b="1" dirty="0">
                <a:solidFill>
                  <a:srgbClr val="FF0000"/>
                </a:solidFill>
              </a:rPr>
              <a:t>(</a:t>
            </a:r>
            <a:r>
              <a:rPr lang="ru-RU" altLang="ru-RU" sz="4800" b="1" dirty="0">
                <a:solidFill>
                  <a:srgbClr val="FF0000"/>
                </a:solidFill>
              </a:rPr>
              <a:t>схема де-ИОНГА–БОУМАНА</a:t>
            </a:r>
            <a:r>
              <a:rPr lang="en-US" altLang="ru-RU" sz="4800" b="1" dirty="0">
                <a:solidFill>
                  <a:srgbClr val="FF0000"/>
                </a:solidFill>
              </a:rPr>
              <a:t>)</a:t>
            </a:r>
            <a:r>
              <a:rPr lang="ru-RU" altLang="ru-RU" sz="48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5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04737CF3-460A-4046-91E6-79780E5A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Рентгеновская схема метода</a:t>
            </a:r>
            <a:r>
              <a:rPr lang="en-US" altLang="ru-RU" sz="2800" b="1" dirty="0">
                <a:solidFill>
                  <a:srgbClr val="3333FF"/>
                </a:solidFill>
              </a:rPr>
              <a:t> </a:t>
            </a:r>
            <a:r>
              <a:rPr lang="ru-RU" altLang="ru-RU" sz="2800" b="1" dirty="0">
                <a:solidFill>
                  <a:srgbClr val="3333FF"/>
                </a:solidFill>
              </a:rPr>
              <a:t>де-ЙОНГА–БОУМАНА для регистрации неискаженного сечения обратной решетки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(вращается кристалл и детектор-пленка)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401"/>
            <a:ext cx="9144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5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8" descr="H:\Кфорограмма 3.tif">
            <a:extLst>
              <a:ext uri="{FF2B5EF4-FFF2-40B4-BE49-F238E27FC236}">
                <a16:creationId xmlns="" xmlns:a16="http://schemas.microsoft.com/office/drawing/2014/main" id="{4B94D7FC-D3CA-4AEC-AFA7-4F2EE6E08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90" y="2582510"/>
            <a:ext cx="4562209" cy="407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 descr="H:\Кфорограмма 1.tif">
            <a:extLst>
              <a:ext uri="{FF2B5EF4-FFF2-40B4-BE49-F238E27FC236}">
                <a16:creationId xmlns="" xmlns:a16="http://schemas.microsoft.com/office/drawing/2014/main" id="{7007ADA9-3FE2-4831-ACD9-7C457446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0162"/>
            <a:ext cx="4477892" cy="409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7">
            <a:extLst>
              <a:ext uri="{FF2B5EF4-FFF2-40B4-BE49-F238E27FC236}">
                <a16:creationId xmlns="" xmlns:a16="http://schemas.microsoft.com/office/drawing/2014/main" id="{25466CD5-49A8-4646-BCBB-D2C324CBD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067" y="2655536"/>
            <a:ext cx="311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а</a:t>
            </a:r>
          </a:p>
        </p:txBody>
      </p:sp>
      <p:sp>
        <p:nvSpPr>
          <p:cNvPr id="54278" name="Text Box 8">
            <a:extLst>
              <a:ext uri="{FF2B5EF4-FFF2-40B4-BE49-F238E27FC236}">
                <a16:creationId xmlns="" xmlns:a16="http://schemas.microsoft.com/office/drawing/2014/main" id="{DC85D200-39F2-43D2-97B1-09D1A384D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767" y="2655536"/>
            <a:ext cx="31432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б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B6C8CD0A-0071-4401-B66E-763A79750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247"/>
            <a:ext cx="9144000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Рентгенограммы КФОР полученные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на моноклинном монокристалле </a:t>
            </a:r>
            <a:r>
              <a:rPr lang="ru-RU" altLang="ru-RU" sz="2800" b="1" dirty="0" err="1"/>
              <a:t>дифторстилбена</a:t>
            </a:r>
            <a:r>
              <a:rPr lang="ru-RU" altLang="ru-RU" sz="2800" b="1" dirty="0"/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3333FF"/>
                </a:solidFill>
              </a:rPr>
              <a:t>a</a:t>
            </a:r>
            <a:r>
              <a:rPr lang="ru-RU" altLang="ru-RU" sz="2800" b="1" dirty="0">
                <a:solidFill>
                  <a:srgbClr val="3333FF"/>
                </a:solidFill>
              </a:rPr>
              <a:t>)-нулевая слоевая обратной решетки </a:t>
            </a:r>
            <a:r>
              <a:rPr lang="en-US" altLang="ru-RU" sz="2800" b="1" dirty="0">
                <a:solidFill>
                  <a:srgbClr val="3333FF"/>
                </a:solidFill>
              </a:rPr>
              <a:t>a*b*</a:t>
            </a:r>
            <a:r>
              <a:rPr lang="ru-RU" altLang="ru-RU" sz="2800" b="1" dirty="0">
                <a:solidFill>
                  <a:srgbClr val="3333FF"/>
                </a:solidFill>
              </a:rPr>
              <a:t>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б)- первая слоевая </a:t>
            </a:r>
            <a:r>
              <a:rPr lang="en-US" altLang="ru-RU" sz="2800" b="1" dirty="0">
                <a:solidFill>
                  <a:srgbClr val="3333FF"/>
                </a:solidFill>
              </a:rPr>
              <a:t>a*b*</a:t>
            </a:r>
            <a:r>
              <a:rPr lang="ru-RU" altLang="ru-RU" sz="2800" b="1" dirty="0">
                <a:solidFill>
                  <a:srgbClr val="3333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741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 animBg="1"/>
      <p:bldP spid="54278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0688"/>
            <a:ext cx="9160378" cy="29546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«…больше всего на свете 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рабы  ненавидят </a:t>
            </a:r>
            <a:endParaRPr lang="en-US" sz="4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не своих хозяев,  </a:t>
            </a:r>
          </a:p>
          <a:p>
            <a:pPr algn="ctr"/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тех кто стал свободным…»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789040"/>
            <a:ext cx="9144000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Марк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По́рций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Като́н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Ста́рший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» ( 234-149 до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н.э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 - древнеримский политик и писатель,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известный как новатор римской литературы </a:t>
            </a:r>
          </a:p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 консервативный борец против пороков и роскоши</a:t>
            </a:r>
          </a:p>
        </p:txBody>
      </p:sp>
    </p:spTree>
    <p:extLst>
      <p:ext uri="{BB962C8B-B14F-4D97-AF65-F5344CB8AC3E}">
        <p14:creationId xmlns:p14="http://schemas.microsoft.com/office/powerpoint/2010/main" val="421705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E5B4464-787F-4F43-8223-349BDF27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40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Метод регистрации неискаженной плоскости обратной решетки позволяет: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9C83ECA-ECC1-4A4F-9CDE-6FEF003DE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170021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33FF"/>
                </a:solidFill>
              </a:rPr>
              <a:t>1. Исследовать сечения обратной решетки на предмет погасаний рефлексов;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F81265C-B12D-442E-8299-4AAE89808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54633"/>
            <a:ext cx="91440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B050"/>
                </a:solidFill>
              </a:rPr>
              <a:t>2. Определять параметры элементарной ячеки;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F84D6E7E-28C5-4476-AAA1-42C1848B6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346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0000"/>
                </a:solidFill>
              </a:rPr>
              <a:t>3. Измерять методом фотометрирования интенсивности рефлексов;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BE6465B-8B8B-421B-8341-F083DE8CD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97425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339966"/>
                </a:solidFill>
              </a:rPr>
              <a:t>4. Позволяет непосредственно увидеть обратную решетку. Это самый наглядный способ работы с обратной решеткой</a:t>
            </a:r>
          </a:p>
        </p:txBody>
      </p:sp>
    </p:spTree>
    <p:extLst>
      <p:ext uri="{BB962C8B-B14F-4D97-AF65-F5344CB8AC3E}">
        <p14:creationId xmlns:p14="http://schemas.microsoft.com/office/powerpoint/2010/main" val="22284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>
            <a:extLst>
              <a:ext uri="{FF2B5EF4-FFF2-40B4-BE49-F238E27FC236}">
                <a16:creationId xmlns="" xmlns:a16="http://schemas.microsoft.com/office/drawing/2014/main" id="{37154C1E-B46D-4E06-A6D0-60FD2E87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45024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МЕТОД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FF0000"/>
                </a:solidFill>
              </a:rPr>
              <a:t>ДЕБАЯ-ШЕРЕРА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="" xmlns:a16="http://schemas.microsoft.com/office/drawing/2014/main" id="{A5623CEA-7B59-414F-A0DB-1843D686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/>
              <a:t>Исследования поликристаллических образцов</a:t>
            </a:r>
          </a:p>
        </p:txBody>
      </p:sp>
    </p:spTree>
    <p:extLst>
      <p:ext uri="{BB962C8B-B14F-4D97-AF65-F5344CB8AC3E}">
        <p14:creationId xmlns:p14="http://schemas.microsoft.com/office/powerpoint/2010/main" val="128888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  <p:bldP spid="5529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3">
            <a:extLst>
              <a:ext uri="{FF2B5EF4-FFF2-40B4-BE49-F238E27FC236}">
                <a16:creationId xmlns="" xmlns:a16="http://schemas.microsoft.com/office/drawing/2014/main" id="{9E1BB35D-60F0-4068-98E9-981445AB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1412776"/>
            <a:ext cx="9148763" cy="461664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Поликристаллическая модификация материалов состоит из большого количества маленьких кристаллов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</a:rPr>
              <a:t>ориентации которых в пространстве </a:t>
            </a:r>
            <a:r>
              <a:rPr lang="ru-RU" altLang="ru-RU" sz="5400" b="1" dirty="0">
                <a:solidFill>
                  <a:srgbClr val="FF0000"/>
                </a:solidFill>
              </a:rPr>
              <a:t>равновероятны</a:t>
            </a:r>
          </a:p>
        </p:txBody>
      </p:sp>
    </p:spTree>
    <p:extLst>
      <p:ext uri="{BB962C8B-B14F-4D97-AF65-F5344CB8AC3E}">
        <p14:creationId xmlns:p14="http://schemas.microsoft.com/office/powerpoint/2010/main" val="24129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="" xmlns:a16="http://schemas.microsoft.com/office/drawing/2014/main" id="{1C25781B-DC1E-4448-A924-C5F89F1EC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9144000" cy="56323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Это означает, что модель поликристалла в обратном пространстве можно представить как бесчисленное количество концентрических сфер, радиусы которых равны модулям векторов обратной решетки соответствующих плоскостям прямой решетки с индексами </a:t>
            </a:r>
            <a:r>
              <a:rPr lang="en-US" altLang="ru-RU" sz="4000" b="1" dirty="0">
                <a:solidFill>
                  <a:srgbClr val="FF0000"/>
                </a:solidFill>
              </a:rPr>
              <a:t>(</a:t>
            </a:r>
            <a:r>
              <a:rPr lang="en-US" altLang="ru-RU" sz="4000" b="1" dirty="0" err="1">
                <a:solidFill>
                  <a:srgbClr val="FF0000"/>
                </a:solidFill>
              </a:rPr>
              <a:t>hkl</a:t>
            </a:r>
            <a:r>
              <a:rPr lang="en-US" altLang="ru-RU" sz="4000" b="1" dirty="0">
                <a:solidFill>
                  <a:srgbClr val="FF0000"/>
                </a:solidFill>
              </a:rPr>
              <a:t>)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28CBABF7-C645-405F-9074-B465541319C6}"/>
              </a:ext>
            </a:extLst>
          </p:cNvPr>
          <p:cNvSpPr/>
          <p:nvPr/>
        </p:nvSpPr>
        <p:spPr>
          <a:xfrm>
            <a:off x="144463" y="1523050"/>
            <a:ext cx="4749800" cy="453548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A7DA5FD4-0700-4ACF-9A44-D28DDDA5D153}"/>
              </a:ext>
            </a:extLst>
          </p:cNvPr>
          <p:cNvSpPr/>
          <p:nvPr/>
        </p:nvSpPr>
        <p:spPr>
          <a:xfrm>
            <a:off x="862013" y="2170750"/>
            <a:ext cx="3314700" cy="32400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254A3A2E-AC17-4782-A313-7721D09D1DF6}"/>
              </a:ext>
            </a:extLst>
          </p:cNvPr>
          <p:cNvSpPr/>
          <p:nvPr/>
        </p:nvSpPr>
        <p:spPr>
          <a:xfrm>
            <a:off x="1282700" y="2639063"/>
            <a:ext cx="2476500" cy="23034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CA263E9D-E64E-4F3D-A344-100039020DAA}"/>
              </a:ext>
            </a:extLst>
          </p:cNvPr>
          <p:cNvSpPr/>
          <p:nvPr/>
        </p:nvSpPr>
        <p:spPr>
          <a:xfrm>
            <a:off x="1763713" y="3070863"/>
            <a:ext cx="1511300" cy="143986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0" name="TextBox 22">
            <a:extLst>
              <a:ext uri="{FF2B5EF4-FFF2-40B4-BE49-F238E27FC236}">
                <a16:creationId xmlns="" xmlns:a16="http://schemas.microsoft.com/office/drawing/2014/main" id="{E44CCC2D-DC6A-4470-A2B7-A5C36646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738" y="3607438"/>
            <a:ext cx="36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/>
              <a:t>O</a:t>
            </a:r>
            <a:endParaRPr lang="ru-RU" altLang="ru-RU" sz="1800" b="1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B856C981-C678-4E26-A2E5-ED36E552EBE0}"/>
              </a:ext>
            </a:extLst>
          </p:cNvPr>
          <p:cNvSpPr/>
          <p:nvPr/>
        </p:nvSpPr>
        <p:spPr>
          <a:xfrm>
            <a:off x="2459038" y="3736025"/>
            <a:ext cx="125412" cy="109538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AF46CFD-253B-4608-A324-BD6565F8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2546350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1</a:t>
            </a:r>
            <a:r>
              <a:rPr lang="en-US" altLang="ru-RU" sz="2400">
                <a:solidFill>
                  <a:srgbClr val="0000FF"/>
                </a:solidFill>
              </a:rPr>
              <a:t>=</a:t>
            </a:r>
            <a:r>
              <a:rPr lang="en-US" altLang="ru-RU" sz="2400" i="1">
                <a:solidFill>
                  <a:srgbClr val="0000FF"/>
                </a:solidFill>
              </a:rPr>
              <a:t>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1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1</a:t>
            </a:r>
            <a:endParaRPr lang="ru-RU" altLang="ru-RU" sz="240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="" xmlns:a16="http://schemas.microsoft.com/office/drawing/2014/main" id="{69FFB292-54E6-462C-923C-4221BF204294}"/>
              </a:ext>
            </a:extLst>
          </p:cNvPr>
          <p:cNvCxnSpPr/>
          <p:nvPr/>
        </p:nvCxnSpPr>
        <p:spPr>
          <a:xfrm>
            <a:off x="3563938" y="2335850"/>
            <a:ext cx="1584325" cy="500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F4A2070-8335-4E4D-B5A7-611F981D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159125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2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2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2</a:t>
            </a:r>
            <a:r>
              <a:rPr lang="en-US" altLang="ru-RU" sz="2400" b="1" i="1">
                <a:solidFill>
                  <a:srgbClr val="0000FF"/>
                </a:solidFill>
              </a:rPr>
              <a:t> 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="" xmlns:a16="http://schemas.microsoft.com/office/drawing/2014/main" id="{4D63C79D-17CD-44E7-9BBF-B91C90D807D6}"/>
              </a:ext>
            </a:extLst>
          </p:cNvPr>
          <p:cNvCxnSpPr/>
          <p:nvPr/>
        </p:nvCxnSpPr>
        <p:spPr>
          <a:xfrm flipV="1">
            <a:off x="2565400" y="1848488"/>
            <a:ext cx="1238250" cy="19431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="" xmlns:a16="http://schemas.microsoft.com/office/drawing/2014/main" id="{8F18D92F-3022-4E4D-8704-69D64E5691D9}"/>
              </a:ext>
            </a:extLst>
          </p:cNvPr>
          <p:cNvCxnSpPr>
            <a:stCxn id="11" idx="7"/>
            <a:endCxn id="3" idx="7"/>
          </p:cNvCxnSpPr>
          <p:nvPr/>
        </p:nvCxnSpPr>
        <p:spPr>
          <a:xfrm flipV="1">
            <a:off x="2565400" y="2645413"/>
            <a:ext cx="1125538" cy="11064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="" xmlns:a16="http://schemas.microsoft.com/office/drawing/2014/main" id="{FDD455B2-6CEA-4835-B8AD-2BD00F855170}"/>
              </a:ext>
            </a:extLst>
          </p:cNvPr>
          <p:cNvCxnSpPr/>
          <p:nvPr/>
        </p:nvCxnSpPr>
        <p:spPr>
          <a:xfrm>
            <a:off x="3563938" y="2820038"/>
            <a:ext cx="1584325" cy="628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="" xmlns:a16="http://schemas.microsoft.com/office/drawing/2014/main" id="{5E5AEC33-997D-4427-A01F-63EBC70C6330}"/>
              </a:ext>
            </a:extLst>
          </p:cNvPr>
          <p:cNvCxnSpPr>
            <a:stCxn id="11" idx="7"/>
          </p:cNvCxnSpPr>
          <p:nvPr/>
        </p:nvCxnSpPr>
        <p:spPr>
          <a:xfrm flipV="1">
            <a:off x="2565400" y="3267713"/>
            <a:ext cx="1069975" cy="484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>
            <a:extLst>
              <a:ext uri="{FF2B5EF4-FFF2-40B4-BE49-F238E27FC236}">
                <a16:creationId xmlns="" xmlns:a16="http://schemas.microsoft.com/office/drawing/2014/main" id="{6A6E3891-A962-480E-9546-CA3A2AAFF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797300"/>
            <a:ext cx="19478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3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3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3</a:t>
            </a:r>
            <a:endParaRPr lang="ru-RU" altLang="ru-RU" sz="2400"/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="" xmlns:a16="http://schemas.microsoft.com/office/drawing/2014/main" id="{F9240259-C256-4179-90C6-5025FFC15943}"/>
              </a:ext>
            </a:extLst>
          </p:cNvPr>
          <p:cNvCxnSpPr/>
          <p:nvPr/>
        </p:nvCxnSpPr>
        <p:spPr>
          <a:xfrm>
            <a:off x="3419475" y="3448688"/>
            <a:ext cx="1728788" cy="638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="" xmlns:a16="http://schemas.microsoft.com/office/drawing/2014/main" id="{93F8C126-505A-4CD3-9A7A-A7660BECC58D}"/>
              </a:ext>
            </a:extLst>
          </p:cNvPr>
          <p:cNvCxnSpPr>
            <a:stCxn id="11" idx="0"/>
            <a:endCxn id="5" idx="5"/>
          </p:cNvCxnSpPr>
          <p:nvPr/>
        </p:nvCxnSpPr>
        <p:spPr>
          <a:xfrm>
            <a:off x="2520950" y="3736025"/>
            <a:ext cx="533400" cy="5635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258B4851-7FAB-45C6-8B6C-125667AD1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4413250"/>
            <a:ext cx="19415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R</a:t>
            </a:r>
            <a:r>
              <a:rPr lang="en-US" altLang="ru-RU" sz="2400" baseline="-25000">
                <a:solidFill>
                  <a:srgbClr val="0000FF"/>
                </a:solidFill>
              </a:rPr>
              <a:t>4</a:t>
            </a:r>
            <a:r>
              <a:rPr lang="en-US" altLang="ru-RU" sz="2400">
                <a:solidFill>
                  <a:srgbClr val="0000FF"/>
                </a:solidFill>
              </a:rPr>
              <a:t>=|</a:t>
            </a:r>
            <a:r>
              <a:rPr lang="en-US" altLang="ru-RU" sz="2400" b="1">
                <a:solidFill>
                  <a:srgbClr val="0000FF"/>
                </a:solidFill>
              </a:rPr>
              <a:t>H</a:t>
            </a:r>
            <a:r>
              <a:rPr lang="en-US" altLang="ru-RU" sz="2400" b="1" baseline="-25000">
                <a:solidFill>
                  <a:srgbClr val="0000FF"/>
                </a:solidFill>
              </a:rPr>
              <a:t>4</a:t>
            </a:r>
            <a:r>
              <a:rPr lang="en-US" altLang="ru-RU" sz="2400">
                <a:solidFill>
                  <a:srgbClr val="0000FF"/>
                </a:solidFill>
              </a:rPr>
              <a:t>|</a:t>
            </a:r>
            <a:r>
              <a:rPr lang="en-US" altLang="ru-RU" sz="2400" b="1" i="1">
                <a:solidFill>
                  <a:srgbClr val="0000FF"/>
                </a:solidFill>
              </a:rPr>
              <a:t>=1/d</a:t>
            </a:r>
            <a:r>
              <a:rPr lang="en-US" altLang="ru-RU" sz="2400" b="1" i="1" baseline="-25000">
                <a:solidFill>
                  <a:srgbClr val="0000FF"/>
                </a:solidFill>
              </a:rPr>
              <a:t>4</a:t>
            </a:r>
            <a:endParaRPr lang="ru-RU" altLang="ru-RU" sz="2400"/>
          </a:p>
        </p:txBody>
      </p:sp>
      <p:cxnSp>
        <p:nvCxnSpPr>
          <p:cNvPr id="51" name="Прямая со стрелкой 50">
            <a:extLst>
              <a:ext uri="{FF2B5EF4-FFF2-40B4-BE49-F238E27FC236}">
                <a16:creationId xmlns="" xmlns:a16="http://schemas.microsoft.com/office/drawing/2014/main" id="{704DD572-0848-4C84-A14D-B7E7D3AFE418}"/>
              </a:ext>
            </a:extLst>
          </p:cNvPr>
          <p:cNvCxnSpPr/>
          <p:nvPr/>
        </p:nvCxnSpPr>
        <p:spPr>
          <a:xfrm>
            <a:off x="2843213" y="4017013"/>
            <a:ext cx="230505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2" name="Объект 14">
            <a:extLst>
              <a:ext uri="{FF2B5EF4-FFF2-40B4-BE49-F238E27FC236}">
                <a16:creationId xmlns="" xmlns:a16="http://schemas.microsoft.com/office/drawing/2014/main" id="{D0A4D886-59E5-4AAE-9EA5-F209B53DFF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85038" y="2301875"/>
          <a:ext cx="1800225" cy="143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" name="Equation" r:id="rId3" imgW="495085" imgH="393529" progId="">
                  <p:embed/>
                </p:oleObj>
              </mc:Choice>
              <mc:Fallback>
                <p:oleObj name="Equation" r:id="rId3" imgW="495085" imgH="393529" progId="">
                  <p:embed/>
                  <p:pic>
                    <p:nvPicPr>
                      <p:cNvPr id="52" name="Объект 14">
                        <a:extLst>
                          <a:ext uri="{FF2B5EF4-FFF2-40B4-BE49-F238E27FC236}">
                            <a16:creationId xmlns="" xmlns:a16="http://schemas.microsoft.com/office/drawing/2014/main" id="{D0A4D886-59E5-4AAE-9EA5-F209B53DFF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5038" y="2301875"/>
                        <a:ext cx="1800225" cy="14303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20">
            <a:extLst>
              <a:ext uri="{FF2B5EF4-FFF2-40B4-BE49-F238E27FC236}">
                <a16:creationId xmlns="" xmlns:a16="http://schemas.microsoft.com/office/drawing/2014/main" id="{2D37379D-3262-49CF-A3E2-6439220FF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00" y="3797300"/>
            <a:ext cx="1944688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3333FF"/>
                </a:solidFill>
              </a:rPr>
              <a:t>Вектор </a:t>
            </a:r>
            <a:r>
              <a:rPr lang="en-US" altLang="ru-RU" sz="1800" b="1">
                <a:solidFill>
                  <a:srgbClr val="3333FF"/>
                </a:solidFill>
              </a:rPr>
              <a:t>H</a:t>
            </a:r>
            <a:r>
              <a:rPr lang="ru-RU" altLang="ru-RU" sz="1800">
                <a:solidFill>
                  <a:srgbClr val="3333FF"/>
                </a:solidFill>
              </a:rPr>
              <a:t> это нормаль к плоскостям с</a:t>
            </a:r>
            <a:r>
              <a:rPr lang="en-US" altLang="ru-RU" sz="1800">
                <a:solidFill>
                  <a:srgbClr val="3333FF"/>
                </a:solidFill>
              </a:rPr>
              <a:t> </a:t>
            </a:r>
            <a:r>
              <a:rPr lang="ru-RU" altLang="ru-RU" sz="1800">
                <a:solidFill>
                  <a:srgbClr val="3333FF"/>
                </a:solidFill>
              </a:rPr>
              <a:t>индексами (</a:t>
            </a:r>
            <a:r>
              <a:rPr lang="en-US" altLang="ru-RU" sz="1800">
                <a:solidFill>
                  <a:srgbClr val="3333FF"/>
                </a:solidFill>
              </a:rPr>
              <a:t>hkl)</a:t>
            </a:r>
            <a:endParaRPr lang="ru-RU" altLang="ru-RU" sz="1800">
              <a:solidFill>
                <a:srgbClr val="3333FF"/>
              </a:solidFill>
            </a:endParaRPr>
          </a:p>
        </p:txBody>
      </p:sp>
      <p:sp>
        <p:nvSpPr>
          <p:cNvPr id="54" name="TextBox 21">
            <a:extLst>
              <a:ext uri="{FF2B5EF4-FFF2-40B4-BE49-F238E27FC236}">
                <a16:creationId xmlns="" xmlns:a16="http://schemas.microsoft.com/office/drawing/2014/main" id="{0A2D379B-1780-4409-803B-25CE8AD98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2038"/>
            <a:ext cx="912018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3333FF"/>
                </a:solidFill>
              </a:rPr>
              <a:t>Если все ориентации  кристаллитов в поликристалле равновероятны, концы векторов </a:t>
            </a:r>
            <a:r>
              <a:rPr lang="en-US" altLang="ru-RU" sz="2000" b="1">
                <a:solidFill>
                  <a:srgbClr val="3333FF"/>
                </a:solidFill>
              </a:rPr>
              <a:t>H</a:t>
            </a:r>
            <a:r>
              <a:rPr lang="en-US" altLang="ru-RU" sz="2000" baseline="-25000">
                <a:solidFill>
                  <a:srgbClr val="3333FF"/>
                </a:solidFill>
              </a:rPr>
              <a:t>hkl</a:t>
            </a:r>
            <a:r>
              <a:rPr lang="ru-RU" altLang="ru-RU" sz="2000">
                <a:solidFill>
                  <a:srgbClr val="3333FF"/>
                </a:solidFill>
              </a:rPr>
              <a:t> будут лежать на сферах радиуса 1</a:t>
            </a:r>
            <a:r>
              <a:rPr lang="en-US" altLang="ru-RU" sz="2000">
                <a:solidFill>
                  <a:srgbClr val="3333FF"/>
                </a:solidFill>
              </a:rPr>
              <a:t>/d</a:t>
            </a:r>
            <a:r>
              <a:rPr lang="en-US" altLang="ru-RU" sz="2000" baseline="-25000">
                <a:solidFill>
                  <a:srgbClr val="3333FF"/>
                </a:solidFill>
              </a:rPr>
              <a:t>hkl</a:t>
            </a:r>
            <a:endParaRPr lang="ru-RU" altLang="ru-RU" sz="2000" baseline="-25000">
              <a:solidFill>
                <a:srgbClr val="3333FF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DBA7630-A774-4DF3-86EA-F36D2D120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91440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Модель поликристалла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в обратном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352820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/>
      <p:bldP spid="11" grpId="0" animBg="1"/>
      <p:bldP spid="21" grpId="0" animBg="1"/>
      <p:bldP spid="24" grpId="0" animBg="1"/>
      <p:bldP spid="43" grpId="0" animBg="1"/>
      <p:bldP spid="49" grpId="0" animBg="1"/>
      <p:bldP spid="53" grpId="0" animBg="1"/>
      <p:bldP spid="54" grpId="0" animBg="1"/>
      <p:bldP spid="5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="" xmlns:a16="http://schemas.microsoft.com/office/drawing/2014/main" id="{E4D5147F-4609-4C48-B197-1399AC71433A}"/>
              </a:ext>
            </a:extLst>
          </p:cNvPr>
          <p:cNvSpPr/>
          <p:nvPr/>
        </p:nvSpPr>
        <p:spPr>
          <a:xfrm>
            <a:off x="3355975" y="957263"/>
            <a:ext cx="4897438" cy="4725987"/>
          </a:xfrm>
          <a:prstGeom prst="ellipse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="" xmlns:a16="http://schemas.microsoft.com/office/drawing/2014/main" id="{AC280FC0-F216-4657-B00B-96757BAC45BB}"/>
              </a:ext>
            </a:extLst>
          </p:cNvPr>
          <p:cNvCxnSpPr>
            <a:stCxn id="18" idx="2"/>
          </p:cNvCxnSpPr>
          <p:nvPr/>
        </p:nvCxnSpPr>
        <p:spPr>
          <a:xfrm flipV="1">
            <a:off x="3752850" y="3338513"/>
            <a:ext cx="1979613" cy="95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6BBF8BE8-DBB5-4368-8192-7AD6B20A7B05}"/>
              </a:ext>
            </a:extLst>
          </p:cNvPr>
          <p:cNvSpPr/>
          <p:nvPr/>
        </p:nvSpPr>
        <p:spPr>
          <a:xfrm>
            <a:off x="1879600" y="1484313"/>
            <a:ext cx="3889375" cy="3743325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="" xmlns:a16="http://schemas.microsoft.com/office/drawing/2014/main" id="{E81AD6A1-1534-4B2D-8A02-AEC086A263C3}"/>
              </a:ext>
            </a:extLst>
          </p:cNvPr>
          <p:cNvCxnSpPr/>
          <p:nvPr/>
        </p:nvCxnSpPr>
        <p:spPr>
          <a:xfrm flipH="1" flipV="1">
            <a:off x="4221163" y="1484313"/>
            <a:ext cx="1547812" cy="187166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FDC2AF3C-D634-44DD-8C71-F5FA2EA5937C}"/>
              </a:ext>
            </a:extLst>
          </p:cNvPr>
          <p:cNvSpPr/>
          <p:nvPr/>
        </p:nvSpPr>
        <p:spPr>
          <a:xfrm>
            <a:off x="4076700" y="1530350"/>
            <a:ext cx="360363" cy="365125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38919" name="Объект 12">
            <a:extLst>
              <a:ext uri="{FF2B5EF4-FFF2-40B4-BE49-F238E27FC236}">
                <a16:creationId xmlns="" xmlns:a16="http://schemas.microsoft.com/office/drawing/2014/main" id="{969D2A1F-D1D2-416C-AC4A-0C8405EB17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19675" y="1665288"/>
          <a:ext cx="15430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3" name="Equation" r:id="rId3" imgW="736600" imgH="431800" progId="">
                  <p:embed/>
                </p:oleObj>
              </mc:Choice>
              <mc:Fallback>
                <p:oleObj name="Equation" r:id="rId3" imgW="736600" imgH="431800" progId="">
                  <p:embed/>
                  <p:pic>
                    <p:nvPicPr>
                      <p:cNvPr id="38919" name="Объект 12">
                        <a:extLst>
                          <a:ext uri="{FF2B5EF4-FFF2-40B4-BE49-F238E27FC236}">
                            <a16:creationId xmlns="" xmlns:a16="http://schemas.microsoft.com/office/drawing/2014/main" id="{969D2A1F-D1D2-416C-AC4A-0C8405EB17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1665288"/>
                        <a:ext cx="1543050" cy="904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3333FF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0" name="TextBox 13">
            <a:extLst>
              <a:ext uri="{FF2B5EF4-FFF2-40B4-BE49-F238E27FC236}">
                <a16:creationId xmlns="" xmlns:a16="http://schemas.microsoft.com/office/drawing/2014/main" id="{C604E349-2F65-4E36-A514-56CA55BD9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159125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O</a:t>
            </a:r>
            <a:endParaRPr lang="ru-RU" altLang="ru-RU" sz="1800"/>
          </a:p>
        </p:txBody>
      </p:sp>
      <p:sp>
        <p:nvSpPr>
          <p:cNvPr id="38921" name="TextBox 14">
            <a:extLst>
              <a:ext uri="{FF2B5EF4-FFF2-40B4-BE49-F238E27FC236}">
                <a16:creationId xmlns="" xmlns:a16="http://schemas.microsoft.com/office/drawing/2014/main" id="{C5935E0E-3BA3-4A7F-AF54-7173CB9B8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346200"/>
            <a:ext cx="19224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Сфера Эвальда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788B92-6050-47FC-AE89-736565DD2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1163" y="5853113"/>
            <a:ext cx="4814887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Сферическая поверхность образованная концами векторов </a:t>
            </a:r>
            <a:r>
              <a:rPr lang="en-US" altLang="ru-RU" sz="1800" b="1"/>
              <a:t>H</a:t>
            </a:r>
            <a:r>
              <a:rPr lang="en-US" altLang="ru-RU" sz="1800" baseline="-25000"/>
              <a:t>hkl</a:t>
            </a:r>
            <a:r>
              <a:rPr lang="en-US" altLang="ru-RU" sz="1800"/>
              <a:t> </a:t>
            </a:r>
            <a:endParaRPr lang="ru-RU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поликристаллического образца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="" xmlns:a16="http://schemas.microsoft.com/office/drawing/2014/main" id="{AC99E783-DEEB-4C18-8100-AB16882E1E3E}"/>
              </a:ext>
            </a:extLst>
          </p:cNvPr>
          <p:cNvCxnSpPr/>
          <p:nvPr/>
        </p:nvCxnSpPr>
        <p:spPr>
          <a:xfrm flipH="1" flipV="1">
            <a:off x="6105525" y="4483100"/>
            <a:ext cx="627063" cy="13700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5F385B-620B-4197-8641-192199A9C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5613400"/>
            <a:ext cx="3763963" cy="12017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Дифракционное отражение </a:t>
            </a:r>
            <a:endParaRPr lang="en-US" altLang="ru-RU" sz="18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от плоскостей (</a:t>
            </a:r>
            <a:r>
              <a:rPr lang="en-US" altLang="ru-RU" sz="1800"/>
              <a:t>hkl) </a:t>
            </a:r>
            <a:r>
              <a:rPr lang="ru-RU" altLang="ru-RU" sz="1800"/>
              <a:t>в виде окружности образованной пересечением двух сфер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="" xmlns:a16="http://schemas.microsoft.com/office/drawing/2014/main" id="{6E7B8F9E-BE21-4846-BC99-4BA40D837D7D}"/>
              </a:ext>
            </a:extLst>
          </p:cNvPr>
          <p:cNvCxnSpPr>
            <a:stCxn id="12" idx="0"/>
          </p:cNvCxnSpPr>
          <p:nvPr/>
        </p:nvCxnSpPr>
        <p:spPr>
          <a:xfrm flipV="1">
            <a:off x="2093913" y="3838575"/>
            <a:ext cx="2008187" cy="17748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F7B12EE1-F16A-42AE-871C-CDAA3A2C0310}"/>
              </a:ext>
            </a:extLst>
          </p:cNvPr>
          <p:cNvSpPr/>
          <p:nvPr/>
        </p:nvSpPr>
        <p:spPr>
          <a:xfrm>
            <a:off x="3752850" y="3292475"/>
            <a:ext cx="125413" cy="109538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="" xmlns:a16="http://schemas.microsoft.com/office/drawing/2014/main" id="{EE3A4D19-854A-47B2-B7CA-2E4C3E4DDADA}"/>
              </a:ext>
            </a:extLst>
          </p:cNvPr>
          <p:cNvCxnSpPr/>
          <p:nvPr/>
        </p:nvCxnSpPr>
        <p:spPr>
          <a:xfrm>
            <a:off x="825500" y="3346450"/>
            <a:ext cx="2927350" cy="0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68EFC79-3417-4A16-B5EC-89428831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288" y="2884488"/>
            <a:ext cx="522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K</a:t>
            </a:r>
            <a:r>
              <a:rPr lang="en-US" altLang="ru-RU" sz="2400" baseline="-25000"/>
              <a:t>0</a:t>
            </a:r>
            <a:endParaRPr lang="ru-RU" altLang="ru-RU" sz="2400" baseline="-25000"/>
          </a:p>
        </p:txBody>
      </p:sp>
      <p:cxnSp>
        <p:nvCxnSpPr>
          <p:cNvPr id="38913" name="Прямая со стрелкой 38912">
            <a:extLst>
              <a:ext uri="{FF2B5EF4-FFF2-40B4-BE49-F238E27FC236}">
                <a16:creationId xmlns="" xmlns:a16="http://schemas.microsoft.com/office/drawing/2014/main" id="{CB02268D-7DD8-4B9A-B038-FCBA1502503E}"/>
              </a:ext>
            </a:extLst>
          </p:cNvPr>
          <p:cNvCxnSpPr>
            <a:stCxn id="18" idx="0"/>
            <a:endCxn id="11" idx="0"/>
          </p:cNvCxnSpPr>
          <p:nvPr/>
        </p:nvCxnSpPr>
        <p:spPr>
          <a:xfrm flipV="1">
            <a:off x="3814763" y="1530350"/>
            <a:ext cx="441325" cy="1762125"/>
          </a:xfrm>
          <a:prstGeom prst="straightConnector1">
            <a:avLst/>
          </a:prstGeom>
          <a:ln w="5715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4" name="TextBox 38913">
            <a:extLst>
              <a:ext uri="{FF2B5EF4-FFF2-40B4-BE49-F238E27FC236}">
                <a16:creationId xmlns="" xmlns:a16="http://schemas.microsoft.com/office/drawing/2014/main" id="{CABE8743-5F59-4964-A3CA-E13671D81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2179638"/>
            <a:ext cx="555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K</a:t>
            </a:r>
            <a:r>
              <a:rPr lang="en-US" altLang="ru-RU" sz="2400" b="1" baseline="-25000"/>
              <a:t>H</a:t>
            </a:r>
            <a:endParaRPr lang="ru-RU" altLang="ru-RU" sz="2400" b="1" baseline="-25000"/>
          </a:p>
        </p:txBody>
      </p:sp>
      <p:sp>
        <p:nvSpPr>
          <p:cNvPr id="38922" name="TextBox 38921">
            <a:extLst>
              <a:ext uri="{FF2B5EF4-FFF2-40B4-BE49-F238E27FC236}">
                <a16:creationId xmlns="" xmlns:a16="http://schemas.microsoft.com/office/drawing/2014/main" id="{E7CFDF2C-5E57-4082-8B9D-FA9B31F9F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922588"/>
            <a:ext cx="24034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Рентгеновский пучок</a:t>
            </a:r>
          </a:p>
        </p:txBody>
      </p:sp>
      <p:sp>
        <p:nvSpPr>
          <p:cNvPr id="38923" name="TextBox 38922">
            <a:extLst>
              <a:ext uri="{FF2B5EF4-FFF2-40B4-BE49-F238E27FC236}">
                <a16:creationId xmlns="" xmlns:a16="http://schemas.microsoft.com/office/drawing/2014/main" id="{FBE9BC25-4E87-4F7B-B43A-97CB237F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63"/>
            <a:ext cx="914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3333FF"/>
                </a:solidFill>
              </a:rPr>
              <a:t>Схема образования дебаевского дифракционного кольца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="" xmlns:a16="http://schemas.microsoft.com/office/drawing/2014/main" id="{8A9E8528-CB74-489E-A80A-0C399C6D6330}"/>
              </a:ext>
            </a:extLst>
          </p:cNvPr>
          <p:cNvSpPr/>
          <p:nvPr/>
        </p:nvSpPr>
        <p:spPr>
          <a:xfrm>
            <a:off x="5729288" y="3284538"/>
            <a:ext cx="123825" cy="109537"/>
          </a:xfrm>
          <a:prstGeom prst="ellipse">
            <a:avLst/>
          </a:prstGeom>
          <a:solidFill>
            <a:schemeClr val="tx1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8924" name="TextBox 38923">
            <a:extLst>
              <a:ext uri="{FF2B5EF4-FFF2-40B4-BE49-F238E27FC236}">
                <a16:creationId xmlns="" xmlns:a16="http://schemas.microsoft.com/office/drawing/2014/main" id="{47BCA30C-6D75-4D86-BD6A-ABE50B2B4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025" y="3411538"/>
            <a:ext cx="449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O</a:t>
            </a:r>
            <a:r>
              <a:rPr lang="en-US" altLang="ru-RU" sz="1800" baseline="-25000"/>
              <a:t>1</a:t>
            </a:r>
            <a:endParaRPr lang="ru-RU" altLang="ru-RU" sz="1800" baseline="-25000"/>
          </a:p>
        </p:txBody>
      </p:sp>
    </p:spTree>
    <p:extLst>
      <p:ext uri="{BB962C8B-B14F-4D97-AF65-F5344CB8AC3E}">
        <p14:creationId xmlns:p14="http://schemas.microsoft.com/office/powerpoint/2010/main" val="330575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1" grpId="0" animBg="1"/>
      <p:bldP spid="38920" grpId="0"/>
      <p:bldP spid="38921" grpId="0" animBg="1"/>
      <p:bldP spid="3" grpId="0" animBg="1"/>
      <p:bldP spid="12" grpId="0" animBg="1"/>
      <p:bldP spid="18" grpId="0" animBg="1"/>
      <p:bldP spid="26" grpId="0"/>
      <p:bldP spid="38914" grpId="0"/>
      <p:bldP spid="38922" grpId="0" animBg="1"/>
      <p:bldP spid="38923" grpId="0" animBg="1"/>
      <p:bldP spid="44" grpId="0" animBg="1"/>
      <p:bldP spid="3892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9" name="Rectangle 11">
            <a:extLst>
              <a:ext uri="{FF2B5EF4-FFF2-40B4-BE49-F238E27FC236}">
                <a16:creationId xmlns="" xmlns:a16="http://schemas.microsoft.com/office/drawing/2014/main" id="{65CE1316-48BD-49EA-9BB9-7227DCC2C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5235575"/>
            <a:ext cx="4679950" cy="15113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Symbol" panose="05050102010706020507" pitchFamily="18" charset="2"/>
            </a:endParaRPr>
          </a:p>
        </p:txBody>
      </p:sp>
      <p:sp>
        <p:nvSpPr>
          <p:cNvPr id="62467" name="Text Box 5">
            <a:extLst>
              <a:ext uri="{FF2B5EF4-FFF2-40B4-BE49-F238E27FC236}">
                <a16:creationId xmlns="" xmlns:a16="http://schemas.microsoft.com/office/drawing/2014/main" id="{6737F966-A173-419B-98E1-C6CF08FE0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603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>
              <a:solidFill>
                <a:srgbClr val="3333FF"/>
              </a:solidFill>
            </a:endParaRPr>
          </a:p>
        </p:txBody>
      </p:sp>
      <p:pic>
        <p:nvPicPr>
          <p:cNvPr id="211974" name="Picture 6" descr="Deb">
            <a:extLst>
              <a:ext uri="{FF2B5EF4-FFF2-40B4-BE49-F238E27FC236}">
                <a16:creationId xmlns="" xmlns:a16="http://schemas.microsoft.com/office/drawing/2014/main" id="{2C321DC4-0FA0-4418-92B1-41CC5B9F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700213"/>
            <a:ext cx="48307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5" name="Text Box 7">
            <a:extLst>
              <a:ext uri="{FF2B5EF4-FFF2-40B4-BE49-F238E27FC236}">
                <a16:creationId xmlns="" xmlns:a16="http://schemas.microsoft.com/office/drawing/2014/main" id="{970F2528-A12D-4CB7-9247-68895531E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" y="-4763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Геометрическая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получения порошковых рентгенограмм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3333FF"/>
                </a:solidFill>
              </a:rPr>
              <a:t>(рентгенограмм Дебая-Шерера)</a:t>
            </a:r>
          </a:p>
        </p:txBody>
      </p:sp>
      <p:graphicFrame>
        <p:nvGraphicFramePr>
          <p:cNvPr id="211976" name="Object 8">
            <a:extLst>
              <a:ext uri="{FF2B5EF4-FFF2-40B4-BE49-F238E27FC236}">
                <a16:creationId xmlns="" xmlns:a16="http://schemas.microsoft.com/office/drawing/2014/main" id="{4F5B8355-770B-4AF8-9ED7-1944D3B33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5725" y="1700213"/>
          <a:ext cx="35560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" name="Equation" r:id="rId4" imgW="774028" imgH="177646" progId="">
                  <p:embed/>
                </p:oleObj>
              </mc:Choice>
              <mc:Fallback>
                <p:oleObj name="Equation" r:id="rId4" imgW="774028" imgH="177646" progId="">
                  <p:embed/>
                  <p:pic>
                    <p:nvPicPr>
                      <p:cNvPr id="211976" name="Object 8">
                        <a:extLst>
                          <a:ext uri="{FF2B5EF4-FFF2-40B4-BE49-F238E27FC236}">
                            <a16:creationId xmlns="" xmlns:a16="http://schemas.microsoft.com/office/drawing/2014/main" id="{4F5B8355-770B-4AF8-9ED7-1944D3B336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5725" y="1700213"/>
                        <a:ext cx="3556000" cy="81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7" name="Object 9">
            <a:extLst>
              <a:ext uri="{FF2B5EF4-FFF2-40B4-BE49-F238E27FC236}">
                <a16:creationId xmlns="" xmlns:a16="http://schemas.microsoft.com/office/drawing/2014/main" id="{E8C6A2B6-C25F-41B5-B435-710B0BF18C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1625" y="2852738"/>
          <a:ext cx="3201988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" name="Equation" r:id="rId6" imgW="787058" imgH="393529" progId="">
                  <p:embed/>
                </p:oleObj>
              </mc:Choice>
              <mc:Fallback>
                <p:oleObj name="Equation" r:id="rId6" imgW="787058" imgH="393529" progId="">
                  <p:embed/>
                  <p:pic>
                    <p:nvPicPr>
                      <p:cNvPr id="211977" name="Object 9">
                        <a:extLst>
                          <a:ext uri="{FF2B5EF4-FFF2-40B4-BE49-F238E27FC236}">
                            <a16:creationId xmlns="" xmlns:a16="http://schemas.microsoft.com/office/drawing/2014/main" id="{E8C6A2B6-C25F-41B5-B435-710B0BF18C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2852738"/>
                        <a:ext cx="3201988" cy="1603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1978" name="Object 10">
            <a:extLst>
              <a:ext uri="{FF2B5EF4-FFF2-40B4-BE49-F238E27FC236}">
                <a16:creationId xmlns="" xmlns:a16="http://schemas.microsoft.com/office/drawing/2014/main" id="{CCC82F45-3618-4780-9A1B-638564C386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938" y="5311775"/>
          <a:ext cx="4537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1" name="Equation" r:id="rId8" imgW="1485255" imgH="444307" progId="">
                  <p:embed/>
                </p:oleObj>
              </mc:Choice>
              <mc:Fallback>
                <p:oleObj name="Equation" r:id="rId8" imgW="1485255" imgH="444307" progId="">
                  <p:embed/>
                  <p:pic>
                    <p:nvPicPr>
                      <p:cNvPr id="211978" name="Object 10">
                        <a:extLst>
                          <a:ext uri="{FF2B5EF4-FFF2-40B4-BE49-F238E27FC236}">
                            <a16:creationId xmlns="" xmlns:a16="http://schemas.microsoft.com/office/drawing/2014/main" id="{CCC82F45-3618-4780-9A1B-638564C386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5311775"/>
                        <a:ext cx="4537075" cy="1357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9" name="TextBox 1">
            <a:extLst>
              <a:ext uri="{FF2B5EF4-FFF2-40B4-BE49-F238E27FC236}">
                <a16:creationId xmlns="" xmlns:a16="http://schemas.microsoft.com/office/drawing/2014/main" id="{7112E0A2-341C-44D4-8372-13B297568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5759450"/>
            <a:ext cx="40846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Для кубической симметрии</a:t>
            </a:r>
          </a:p>
        </p:txBody>
      </p:sp>
    </p:spTree>
    <p:extLst>
      <p:ext uri="{BB962C8B-B14F-4D97-AF65-F5344CB8AC3E}">
        <p14:creationId xmlns:p14="http://schemas.microsoft.com/office/powerpoint/2010/main" val="220206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9" grpId="0" animBg="1"/>
      <p:bldP spid="211975" grpId="0" animBg="1"/>
      <p:bldP spid="5632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IMG_0001b">
            <a:extLst>
              <a:ext uri="{FF2B5EF4-FFF2-40B4-BE49-F238E27FC236}">
                <a16:creationId xmlns="" xmlns:a16="http://schemas.microsoft.com/office/drawing/2014/main" id="{37F80FE0-0B26-4D44-AC0C-39B92AA8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2675"/>
            <a:ext cx="67056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DebaegammCoob-1a">
            <a:extLst>
              <a:ext uri="{FF2B5EF4-FFF2-40B4-BE49-F238E27FC236}">
                <a16:creationId xmlns="" xmlns:a16="http://schemas.microsoft.com/office/drawing/2014/main" id="{745B0CDB-AE2F-4F95-AD42-92568CC32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1002675"/>
            <a:ext cx="17526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="" xmlns:a16="http://schemas.microsoft.com/office/drawing/2014/main" id="{0E27E92D-325E-47B5-825C-4D37519A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1002675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P</a:t>
            </a:r>
            <a:endParaRPr lang="ru-RU" altLang="ru-RU" sz="1800"/>
          </a:p>
        </p:txBody>
      </p:sp>
      <p:sp>
        <p:nvSpPr>
          <p:cNvPr id="29701" name="Text Box 7">
            <a:extLst>
              <a:ext uri="{FF2B5EF4-FFF2-40B4-BE49-F238E27FC236}">
                <a16:creationId xmlns="" xmlns:a16="http://schemas.microsoft.com/office/drawing/2014/main" id="{C410AF1D-F2FF-4495-8BBB-EAEEB53EF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1002675"/>
            <a:ext cx="323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F</a:t>
            </a:r>
            <a:endParaRPr lang="ru-RU" altLang="ru-RU" sz="1800"/>
          </a:p>
        </p:txBody>
      </p:sp>
      <p:sp>
        <p:nvSpPr>
          <p:cNvPr id="29702" name="Text Box 8">
            <a:extLst>
              <a:ext uri="{FF2B5EF4-FFF2-40B4-BE49-F238E27FC236}">
                <a16:creationId xmlns="" xmlns:a16="http://schemas.microsoft.com/office/drawing/2014/main" id="{5119854A-90BC-4EFE-82C8-0BD468678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38" y="100267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/>
              <a:t>I</a:t>
            </a:r>
            <a:endParaRPr lang="ru-RU" altLang="ru-RU" sz="1800"/>
          </a:p>
        </p:txBody>
      </p:sp>
      <p:sp>
        <p:nvSpPr>
          <p:cNvPr id="29703" name="TextBox 1">
            <a:extLst>
              <a:ext uri="{FF2B5EF4-FFF2-40B4-BE49-F238E27FC236}">
                <a16:creationId xmlns="" xmlns:a16="http://schemas.microsoft.com/office/drawing/2014/main" id="{5679228F-7786-40E9-B857-25AE461E6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700" y="5827088"/>
            <a:ext cx="1795463" cy="9159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Дебаеграммы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кубического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кристалла</a:t>
            </a:r>
          </a:p>
        </p:txBody>
      </p:sp>
      <p:sp>
        <p:nvSpPr>
          <p:cNvPr id="63496" name="Text Box 10">
            <a:extLst>
              <a:ext uri="{FF2B5EF4-FFF2-40B4-BE49-F238E27FC236}">
                <a16:creationId xmlns="" xmlns:a16="http://schemas.microsoft.com/office/drawing/2014/main" id="{5A736E56-06D1-42C0-8D2C-9C17A8B9A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"/>
            <a:ext cx="91440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3333FF"/>
                </a:solidFill>
              </a:rPr>
              <a:t>Метод Дебая-Шерера</a:t>
            </a:r>
          </a:p>
        </p:txBody>
      </p:sp>
    </p:spTree>
    <p:extLst>
      <p:ext uri="{BB962C8B-B14F-4D97-AF65-F5344CB8AC3E}">
        <p14:creationId xmlns:p14="http://schemas.microsoft.com/office/powerpoint/2010/main" val="23412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  <p:bldP spid="29702" grpId="0"/>
      <p:bldP spid="2970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>
            <a:extLst>
              <a:ext uri="{FF2B5EF4-FFF2-40B4-BE49-F238E27FC236}">
                <a16:creationId xmlns="" xmlns:a16="http://schemas.microsoft.com/office/drawing/2014/main" id="{F712C5CE-DA08-4218-9EAD-64489CA50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49950"/>
            <a:ext cx="3563938" cy="7921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45" name="Rectangle 5">
            <a:extLst>
              <a:ext uri="{FF2B5EF4-FFF2-40B4-BE49-F238E27FC236}">
                <a16:creationId xmlns="" xmlns:a16="http://schemas.microsoft.com/office/drawing/2014/main" id="{4435394A-D2A2-498F-83B6-64B7A7B23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121275"/>
            <a:ext cx="2519362" cy="765175"/>
          </a:xfrm>
          <a:prstGeom prst="rect">
            <a:avLst/>
          </a:prstGeom>
          <a:solidFill>
            <a:schemeClr val="accent1"/>
          </a:solidFill>
          <a:ln w="38100">
            <a:solidFill>
              <a:srgbClr val="3333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87046" name="Picture 6" descr="Deby-P">
            <a:extLst>
              <a:ext uri="{FF2B5EF4-FFF2-40B4-BE49-F238E27FC236}">
                <a16:creationId xmlns="" xmlns:a16="http://schemas.microsoft.com/office/drawing/2014/main" id="{9E5764AC-396B-4FC9-AE43-91D63AF9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8316416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Debay-I">
            <a:extLst>
              <a:ext uri="{FF2B5EF4-FFF2-40B4-BE49-F238E27FC236}">
                <a16:creationId xmlns="" xmlns:a16="http://schemas.microsoft.com/office/drawing/2014/main" id="{0FCEB796-AA57-406B-9608-6CF656A8D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75"/>
            <a:ext cx="8316416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Debay-Fa">
            <a:extLst>
              <a:ext uri="{FF2B5EF4-FFF2-40B4-BE49-F238E27FC236}">
                <a16:creationId xmlns="" xmlns:a16="http://schemas.microsoft.com/office/drawing/2014/main" id="{FC33C66E-2073-4A44-A887-BB960B1BB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1950"/>
            <a:ext cx="8316415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pk">
            <a:extLst>
              <a:ext uri="{FF2B5EF4-FFF2-40B4-BE49-F238E27FC236}">
                <a16:creationId xmlns="" xmlns:a16="http://schemas.microsoft.com/office/drawing/2014/main" id="{02966C48-328A-44DB-AFE7-9DCA828A9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420" y="1435100"/>
            <a:ext cx="6540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IK">
            <a:extLst>
              <a:ext uri="{FF2B5EF4-FFF2-40B4-BE49-F238E27FC236}">
                <a16:creationId xmlns="" xmlns:a16="http://schemas.microsoft.com/office/drawing/2014/main" id="{0EF2FDD1-ADEF-4689-AA83-2583E4D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8" y="2798762"/>
            <a:ext cx="636587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FK">
            <a:extLst>
              <a:ext uri="{FF2B5EF4-FFF2-40B4-BE49-F238E27FC236}">
                <a16:creationId xmlns="" xmlns:a16="http://schemas.microsoft.com/office/drawing/2014/main" id="{2D11597D-A8C3-4C75-828F-72222FA2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171950"/>
            <a:ext cx="6667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2" name="Text Box 12">
            <a:extLst>
              <a:ext uri="{FF2B5EF4-FFF2-40B4-BE49-F238E27FC236}">
                <a16:creationId xmlns="" xmlns:a16="http://schemas.microsoft.com/office/drawing/2014/main" id="{F4AC2806-5D16-44FF-BB99-64656EE72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9693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Примитивная кубическая решетка - </a:t>
            </a:r>
            <a:r>
              <a:rPr lang="en-US" altLang="ru-RU" sz="2400"/>
              <a:t>ReO</a:t>
            </a:r>
            <a:r>
              <a:rPr lang="ru-RU" altLang="ru-RU" sz="2400" baseline="-25000"/>
              <a:t>3</a:t>
            </a:r>
            <a:r>
              <a:rPr lang="ru-RU" altLang="ru-RU" sz="2400"/>
              <a:t> </a:t>
            </a:r>
          </a:p>
        </p:txBody>
      </p:sp>
      <p:sp>
        <p:nvSpPr>
          <p:cNvPr id="87053" name="Text Box 13">
            <a:extLst>
              <a:ext uri="{FF2B5EF4-FFF2-40B4-BE49-F238E27FC236}">
                <a16:creationId xmlns="" xmlns:a16="http://schemas.microsoft.com/office/drawing/2014/main" id="{3A7C0743-1DC9-4B97-9380-F85285C93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85988"/>
            <a:ext cx="91440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Объемоцентрированная</a:t>
            </a:r>
            <a:r>
              <a:rPr lang="ru-RU" altLang="ru-RU" sz="1200"/>
              <a:t> </a:t>
            </a:r>
            <a:r>
              <a:rPr lang="ru-RU" altLang="ru-RU" sz="2400"/>
              <a:t>кубическая решетка </a:t>
            </a:r>
            <a:r>
              <a:rPr lang="en-US" altLang="ru-RU" sz="2400"/>
              <a:t>– </a:t>
            </a:r>
            <a:r>
              <a:rPr lang="ru-RU" altLang="ru-RU" sz="2400"/>
              <a:t>порошек </a:t>
            </a:r>
            <a:r>
              <a:rPr lang="en-US" altLang="ru-RU" sz="2400"/>
              <a:t>W</a:t>
            </a:r>
            <a:r>
              <a:rPr lang="ru-RU" altLang="ru-RU" sz="2400"/>
              <a:t> </a:t>
            </a:r>
          </a:p>
        </p:txBody>
      </p:sp>
      <p:sp>
        <p:nvSpPr>
          <p:cNvPr id="87054" name="Text Box 14">
            <a:extLst>
              <a:ext uri="{FF2B5EF4-FFF2-40B4-BE49-F238E27FC236}">
                <a16:creationId xmlns="" xmlns:a16="http://schemas.microsoft.com/office/drawing/2014/main" id="{16AD4640-6E98-4BB7-81EF-C3B537B76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4738"/>
            <a:ext cx="913947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Гранецентрированная кубическая решетка </a:t>
            </a:r>
            <a:r>
              <a:rPr lang="en-US" altLang="ru-RU" sz="2400" dirty="0"/>
              <a:t>- Ni</a:t>
            </a:r>
            <a:endParaRPr lang="ru-RU" altLang="ru-RU" sz="2400" dirty="0"/>
          </a:p>
        </p:txBody>
      </p:sp>
      <p:graphicFrame>
        <p:nvGraphicFramePr>
          <p:cNvPr id="87055" name="Object 15">
            <a:extLst>
              <a:ext uri="{FF2B5EF4-FFF2-40B4-BE49-F238E27FC236}">
                <a16:creationId xmlns="" xmlns:a16="http://schemas.microsoft.com/office/drawing/2014/main" id="{D85A0BD8-75D0-48EF-B08D-B8C1661429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" y="6046788"/>
          <a:ext cx="3455988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2" name="Equation" r:id="rId9" imgW="2641600" imgH="457200" progId="">
                  <p:embed/>
                </p:oleObj>
              </mc:Choice>
              <mc:Fallback>
                <p:oleObj name="Equation" r:id="rId9" imgW="2641600" imgH="457200" progId="">
                  <p:embed/>
                  <p:pic>
                    <p:nvPicPr>
                      <p:cNvPr id="87055" name="Object 15">
                        <a:extLst>
                          <a:ext uri="{FF2B5EF4-FFF2-40B4-BE49-F238E27FC236}">
                            <a16:creationId xmlns="" xmlns:a16="http://schemas.microsoft.com/office/drawing/2014/main" id="{D85A0BD8-75D0-48EF-B08D-B8C1661429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6046788"/>
                        <a:ext cx="3455988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56" name="Object 16">
            <a:extLst>
              <a:ext uri="{FF2B5EF4-FFF2-40B4-BE49-F238E27FC236}">
                <a16:creationId xmlns="" xmlns:a16="http://schemas.microsoft.com/office/drawing/2014/main" id="{963EA17F-4254-44AB-AD7B-C9A2C79B9D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5199063"/>
          <a:ext cx="2376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3" name="Equation" r:id="rId11" imgW="1879600" imgH="457200" progId="">
                  <p:embed/>
                </p:oleObj>
              </mc:Choice>
              <mc:Fallback>
                <p:oleObj name="Equation" r:id="rId11" imgW="1879600" imgH="457200" progId="">
                  <p:embed/>
                  <p:pic>
                    <p:nvPicPr>
                      <p:cNvPr id="87056" name="Object 16">
                        <a:extLst>
                          <a:ext uri="{FF2B5EF4-FFF2-40B4-BE49-F238E27FC236}">
                            <a16:creationId xmlns="" xmlns:a16="http://schemas.microsoft.com/office/drawing/2014/main" id="{963EA17F-4254-44AB-AD7B-C9A2C79B9D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199063"/>
                        <a:ext cx="2376488" cy="579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7" name="Text Box 17">
            <a:extLst>
              <a:ext uri="{FF2B5EF4-FFF2-40B4-BE49-F238E27FC236}">
                <a16:creationId xmlns="" xmlns:a16="http://schemas.microsoft.com/office/drawing/2014/main" id="{9278E6B4-5C4F-4284-ABEC-86B4F0373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5210175"/>
            <a:ext cx="4481512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объемоцентрированной кубической решетки</a:t>
            </a:r>
            <a:endParaRPr lang="ru-RU" altLang="ru-RU" sz="1800"/>
          </a:p>
        </p:txBody>
      </p:sp>
      <p:sp>
        <p:nvSpPr>
          <p:cNvPr id="87058" name="Text Box 18">
            <a:extLst>
              <a:ext uri="{FF2B5EF4-FFF2-40B4-BE49-F238E27FC236}">
                <a16:creationId xmlns="" xmlns:a16="http://schemas.microsoft.com/office/drawing/2014/main" id="{FC042032-6764-431C-B4FD-F3087D1A6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6053138"/>
            <a:ext cx="4481512" cy="585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/>
              <a:t>Правила погасаний рефлексов для гранецентрированной кубической решетки </a:t>
            </a:r>
            <a:endParaRPr lang="ru-RU" altLang="ru-RU" sz="1800"/>
          </a:p>
        </p:txBody>
      </p:sp>
      <p:sp>
        <p:nvSpPr>
          <p:cNvPr id="87059" name="AutoShape 19">
            <a:extLst>
              <a:ext uri="{FF2B5EF4-FFF2-40B4-BE49-F238E27FC236}">
                <a16:creationId xmlns="" xmlns:a16="http://schemas.microsoft.com/office/drawing/2014/main" id="{55A06DDD-D7DA-4196-ACDF-0EDB05AC3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5322888"/>
            <a:ext cx="792163" cy="360362"/>
          </a:xfrm>
          <a:prstGeom prst="rightArrow">
            <a:avLst>
              <a:gd name="adj1" fmla="val 50000"/>
              <a:gd name="adj2" fmla="val 5495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87060" name="AutoShape 20">
            <a:extLst>
              <a:ext uri="{FF2B5EF4-FFF2-40B4-BE49-F238E27FC236}">
                <a16:creationId xmlns="" xmlns:a16="http://schemas.microsoft.com/office/drawing/2014/main" id="{8644C1FE-54D3-49F6-9B6F-D604170A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6165850"/>
            <a:ext cx="720725" cy="36036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6339" name="Text Box 21">
            <a:extLst>
              <a:ext uri="{FF2B5EF4-FFF2-40B4-BE49-F238E27FC236}">
                <a16:creationId xmlns="" xmlns:a16="http://schemas.microsoft.com/office/drawing/2014/main" id="{BBE74729-37A8-41BC-9FA3-DB8FD946B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3333FF"/>
                </a:solidFill>
              </a:rPr>
              <a:t>Примеры рентгенограмм полученных с порошковых образцов (рентгенограммы Дебая-Шерера)</a:t>
            </a:r>
            <a:endParaRPr lang="ru-RU" altLang="ru-RU" sz="2400" b="1"/>
          </a:p>
        </p:txBody>
      </p:sp>
    </p:spTree>
    <p:extLst>
      <p:ext uri="{BB962C8B-B14F-4D97-AF65-F5344CB8AC3E}">
        <p14:creationId xmlns:p14="http://schemas.microsoft.com/office/powerpoint/2010/main" val="291286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4" grpId="0" animBg="1"/>
      <p:bldP spid="87045" grpId="0" animBg="1"/>
      <p:bldP spid="87052" grpId="0" animBg="1"/>
      <p:bldP spid="87053" grpId="0" animBg="1"/>
      <p:bldP spid="87054" grpId="0" animBg="1"/>
      <p:bldP spid="87057" grpId="0" animBg="1"/>
      <p:bldP spid="87058" grpId="0" animBg="1"/>
      <p:bldP spid="87059" grpId="0" animBg="1"/>
      <p:bldP spid="87060" grpId="0" animBg="1"/>
      <p:bldP spid="5633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13"/>
          <p:cNvGraphicFramePr>
            <a:graphicFrameLocks noChangeAspect="1"/>
          </p:cNvGraphicFramePr>
          <p:nvPr>
            <p:extLst/>
          </p:nvPr>
        </p:nvGraphicFramePr>
        <p:xfrm>
          <a:off x="5833926" y="4674673"/>
          <a:ext cx="3181350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" name="Equation" r:id="rId3" imgW="2171520" imgH="685800" progId="Equation.DSMT4">
                  <p:embed/>
                </p:oleObj>
              </mc:Choice>
              <mc:Fallback>
                <p:oleObj name="Equation" r:id="rId3" imgW="2171520" imgH="685800" progId="Equation.DSMT4">
                  <p:embed/>
                  <p:pic>
                    <p:nvPicPr>
                      <p:cNvPr id="29698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3926" y="4674673"/>
                        <a:ext cx="3181350" cy="1008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214"/>
          <p:cNvGraphicFramePr>
            <a:graphicFrameLocks noChangeAspect="1"/>
          </p:cNvGraphicFramePr>
          <p:nvPr>
            <p:extLst/>
          </p:nvPr>
        </p:nvGraphicFramePr>
        <p:xfrm>
          <a:off x="5546725" y="3517901"/>
          <a:ext cx="3597275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9" name="Equation" r:id="rId5" imgW="2641320" imgH="685800" progId="Equation.DSMT4">
                  <p:embed/>
                </p:oleObj>
              </mc:Choice>
              <mc:Fallback>
                <p:oleObj name="Equation" r:id="rId5" imgW="2641320" imgH="685800" progId="Equation.DSMT4">
                  <p:embed/>
                  <p:pic>
                    <p:nvPicPr>
                      <p:cNvPr id="29699" name="Object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6725" y="3517901"/>
                        <a:ext cx="3597275" cy="941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10" name="Text Box 5"/>
          <p:cNvSpPr txBox="1">
            <a:spLocks noChangeArrowheads="1"/>
          </p:cNvSpPr>
          <p:nvPr/>
        </p:nvSpPr>
        <p:spPr bwMode="auto">
          <a:xfrm>
            <a:off x="0" y="3175"/>
            <a:ext cx="91440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Законы погасания для </a:t>
            </a:r>
            <a:r>
              <a:rPr lang="ru-RU" altLang="ru-RU" sz="2400" b="1" dirty="0">
                <a:latin typeface="Arial" pitchFamily="34" charset="0"/>
              </a:rPr>
              <a:t>примитивной</a:t>
            </a:r>
            <a:r>
              <a:rPr lang="en-US" altLang="ru-RU" sz="2400" b="1" dirty="0">
                <a:latin typeface="Arial" pitchFamily="34" charset="0"/>
              </a:rPr>
              <a:t> (P)</a:t>
            </a:r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, </a:t>
            </a:r>
            <a:r>
              <a:rPr lang="en-US" altLang="ru-RU" sz="2400" b="1" dirty="0" err="1">
                <a:solidFill>
                  <a:srgbClr val="3333FF"/>
                </a:solidFill>
                <a:latin typeface="Arial" pitchFamily="34" charset="0"/>
              </a:rPr>
              <a:t>гранецентрированной</a:t>
            </a:r>
            <a:r>
              <a:rPr lang="en-US" altLang="ru-RU" sz="2400" b="1" dirty="0">
                <a:solidFill>
                  <a:srgbClr val="3333FF"/>
                </a:solidFill>
                <a:latin typeface="Arial" pitchFamily="34" charset="0"/>
              </a:rPr>
              <a:t> (F) и </a:t>
            </a:r>
            <a:r>
              <a:rPr lang="en-US" altLang="ru-RU" sz="2400" b="1" dirty="0" err="1">
                <a:solidFill>
                  <a:srgbClr val="FF5050"/>
                </a:solidFill>
                <a:latin typeface="Arial" pitchFamily="34" charset="0"/>
              </a:rPr>
              <a:t>объемоцентрированной</a:t>
            </a:r>
            <a:r>
              <a:rPr lang="en-US" altLang="ru-RU" sz="2400" b="1" dirty="0">
                <a:solidFill>
                  <a:srgbClr val="FF5050"/>
                </a:solidFill>
                <a:latin typeface="Arial" pitchFamily="34" charset="0"/>
              </a:rPr>
              <a:t> (I)</a:t>
            </a:r>
            <a:r>
              <a:rPr lang="en-US" altLang="ru-RU" sz="2400" b="1" dirty="0">
                <a:solidFill>
                  <a:srgbClr val="3333FF"/>
                </a:solidFill>
                <a:latin typeface="Arial" pitchFamily="34" charset="0"/>
              </a:rPr>
              <a:t> </a:t>
            </a:r>
            <a:r>
              <a:rPr lang="ru-RU" altLang="ru-RU" sz="2400" b="1" dirty="0">
                <a:solidFill>
                  <a:srgbClr val="3333FF"/>
                </a:solidFill>
                <a:latin typeface="Arial" pitchFamily="34" charset="0"/>
              </a:rPr>
              <a:t>кубических </a:t>
            </a:r>
            <a:r>
              <a:rPr lang="en-US" altLang="ru-RU" sz="2400" b="1" dirty="0" err="1">
                <a:solidFill>
                  <a:srgbClr val="3333FF"/>
                </a:solidFill>
                <a:latin typeface="Arial" pitchFamily="34" charset="0"/>
              </a:rPr>
              <a:t>решеток</a:t>
            </a:r>
            <a:r>
              <a:rPr lang="en-US" altLang="ru-RU" sz="2400" dirty="0">
                <a:latin typeface="Arial" pitchFamily="34" charset="0"/>
              </a:rPr>
              <a:t> </a:t>
            </a:r>
            <a:endParaRPr lang="ru-RU" altLang="ru-RU" sz="2400" dirty="0">
              <a:latin typeface="Arial" pitchFamily="34" charset="0"/>
            </a:endParaRPr>
          </a:p>
        </p:txBody>
      </p:sp>
      <p:sp>
        <p:nvSpPr>
          <p:cNvPr id="39029" name="Rectangle 10"/>
          <p:cNvSpPr>
            <a:spLocks noChangeArrowheads="1"/>
          </p:cNvSpPr>
          <p:nvPr/>
        </p:nvSpPr>
        <p:spPr bwMode="auto">
          <a:xfrm>
            <a:off x="2409241" y="739702"/>
            <a:ext cx="1283854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0" name="Rectangle 11"/>
          <p:cNvSpPr>
            <a:spLocks noChangeArrowheads="1"/>
          </p:cNvSpPr>
          <p:nvPr/>
        </p:nvSpPr>
        <p:spPr bwMode="auto">
          <a:xfrm>
            <a:off x="2407477" y="739702"/>
            <a:ext cx="137451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1" name="Rectangle 12"/>
          <p:cNvSpPr>
            <a:spLocks noChangeArrowheads="1"/>
          </p:cNvSpPr>
          <p:nvPr/>
        </p:nvSpPr>
        <p:spPr bwMode="auto">
          <a:xfrm>
            <a:off x="2410595" y="739702"/>
            <a:ext cx="1214237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9032" name="Rectangle 21"/>
          <p:cNvSpPr>
            <a:spLocks noChangeArrowheads="1"/>
          </p:cNvSpPr>
          <p:nvPr/>
        </p:nvSpPr>
        <p:spPr bwMode="auto">
          <a:xfrm>
            <a:off x="2325687" y="723078"/>
            <a:ext cx="37988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>
            <p:extLst/>
          </p:nvPr>
        </p:nvGraphicFramePr>
        <p:xfrm>
          <a:off x="5893593" y="2171699"/>
          <a:ext cx="2903538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0" name="Equation" r:id="rId7" imgW="1104840" imgH="444240" progId="Equation.DSMT4">
                  <p:embed/>
                </p:oleObj>
              </mc:Choice>
              <mc:Fallback>
                <p:oleObj name="Equation" r:id="rId7" imgW="1104840" imgH="444240" progId="Equation.DSMT4">
                  <p:embed/>
                  <p:pic>
                    <p:nvPicPr>
                      <p:cNvPr id="297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3593" y="2171699"/>
                        <a:ext cx="2903538" cy="1168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818" name="Object 122"/>
          <p:cNvGraphicFramePr>
            <a:graphicFrameLocks noChangeAspect="1"/>
          </p:cNvGraphicFramePr>
          <p:nvPr>
            <p:extLst/>
          </p:nvPr>
        </p:nvGraphicFramePr>
        <p:xfrm>
          <a:off x="5879963" y="1412775"/>
          <a:ext cx="2881313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1" name="Equation" r:id="rId9" imgW="825142" imgH="177723" progId="Equation.DSMT4">
                  <p:embed/>
                </p:oleObj>
              </mc:Choice>
              <mc:Fallback>
                <p:oleObj name="Equation" r:id="rId9" imgW="825142" imgH="177723" progId="Equation.DSMT4">
                  <p:embed/>
                  <p:pic>
                    <p:nvPicPr>
                      <p:cNvPr id="29818" name="Object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9963" y="1412775"/>
                        <a:ext cx="2881313" cy="620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151DDA9-5744-4A6B-84D5-A5696CD831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72" y="1249473"/>
            <a:ext cx="5346224" cy="561022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C9A4E131-FF49-4C75-AE59-FB1A72C9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19" y="5943701"/>
            <a:ext cx="3617185" cy="6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07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1" descr="https://scontent.xx.fbcdn.net/hphotos-xtf1/v/t1.0-9/12654491_1020818821309589_4632775510102285059_n.jpg?oh=1148b47216cae92c6a96bf73bb521c26&amp;oe=5731D5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2" y="0"/>
            <a:ext cx="8289256" cy="685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317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="" xmlns:a16="http://schemas.microsoft.com/office/drawing/2014/main" id="{F7A7429C-068E-4CB5-A05D-D48F58CC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591236"/>
            <a:ext cx="4824412" cy="1511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3333FF"/>
              </a:solidFill>
            </a:endParaRPr>
          </a:p>
        </p:txBody>
      </p:sp>
      <p:graphicFrame>
        <p:nvGraphicFramePr>
          <p:cNvPr id="4" name="Object 4">
            <a:extLst>
              <a:ext uri="{FF2B5EF4-FFF2-40B4-BE49-F238E27FC236}">
                <a16:creationId xmlns="" xmlns:a16="http://schemas.microsoft.com/office/drawing/2014/main" id="{8A6D87A9-9066-40BE-90C9-E377166A04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041870"/>
              </p:ext>
            </p:extLst>
          </p:nvPr>
        </p:nvGraphicFramePr>
        <p:xfrm>
          <a:off x="2411413" y="1770624"/>
          <a:ext cx="4786312" cy="123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" name="Equation" r:id="rId3" imgW="1816100" imgH="469900" progId="">
                  <p:embed/>
                </p:oleObj>
              </mc:Choice>
              <mc:Fallback>
                <p:oleObj name="Equation" r:id="rId3" imgW="1816100" imgH="469900" progId="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="" xmlns:a16="http://schemas.microsoft.com/office/drawing/2014/main" id="{8A6D87A9-9066-40BE-90C9-E377166A04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770624"/>
                        <a:ext cx="4786312" cy="1239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>
            <a:extLst>
              <a:ext uri="{FF2B5EF4-FFF2-40B4-BE49-F238E27FC236}">
                <a16:creationId xmlns="" xmlns:a16="http://schemas.microsoft.com/office/drawing/2014/main" id="{1ED4CD8B-C9BD-445A-8884-552B2347636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440" y="3284984"/>
          <a:ext cx="4408230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" name="Equation" r:id="rId5" imgW="1714500" imgH="444500" progId="">
                  <p:embed/>
                </p:oleObj>
              </mc:Choice>
              <mc:Fallback>
                <p:oleObj name="Equation" r:id="rId5" imgW="1714500" imgH="444500" progId="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="" xmlns:a16="http://schemas.microsoft.com/office/drawing/2014/main" id="{1ED4CD8B-C9BD-445A-8884-552B234763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0" y="3284984"/>
                        <a:ext cx="4408230" cy="115212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="" xmlns:a16="http://schemas.microsoft.com/office/drawing/2014/main" id="{AB6D813D-20B0-4255-B8C8-DF89445A1FB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72000" y="3284984"/>
          <a:ext cx="4572512" cy="1152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6" name="Equation" r:id="rId7" imgW="1828800" imgH="431800" progId="">
                  <p:embed/>
                </p:oleObj>
              </mc:Choice>
              <mc:Fallback>
                <p:oleObj name="Equation" r:id="rId7" imgW="1828800" imgH="431800" progId="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="" xmlns:a16="http://schemas.microsoft.com/office/drawing/2014/main" id="{AB6D813D-20B0-4255-B8C8-DF89445A1F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84984"/>
                        <a:ext cx="4572512" cy="11521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8">
            <a:extLst>
              <a:ext uri="{FF2B5EF4-FFF2-40B4-BE49-F238E27FC236}">
                <a16:creationId xmlns="" xmlns:a16="http://schemas.microsoft.com/office/drawing/2014/main" id="{4511E75D-3B28-4045-88F1-39C3B82D4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4634527"/>
            <a:ext cx="1804988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- </a:t>
            </a:r>
            <a:r>
              <a:rPr lang="ru-RU" altLang="ru-RU" sz="1800" dirty="0"/>
              <a:t>функция Лауэ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1337364C-4ED9-4BC1-91A8-A613A3C13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952" y="4601526"/>
            <a:ext cx="28829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- структурная амплитуда </a:t>
            </a:r>
          </a:p>
        </p:txBody>
      </p:sp>
      <p:sp>
        <p:nvSpPr>
          <p:cNvPr id="63497" name="TextBox 8">
            <a:extLst>
              <a:ext uri="{FF2B5EF4-FFF2-40B4-BE49-F238E27FC236}">
                <a16:creationId xmlns="" xmlns:a16="http://schemas.microsoft.com/office/drawing/2014/main" id="{7684A574-DD17-46D1-A31C-9623A38D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2124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Интенсивность дифракционной линии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для решетки с базисом описывается выражением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4D01772-6055-4CA3-BBDC-85B528910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6025"/>
            <a:ext cx="914400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FF"/>
                </a:solidFill>
              </a:rPr>
              <a:t>Дифракционный пик от такого поликристаллического образца представляет собой суперпозицию дифракционных пиков всех кристаллитов, находящихся в отражающем положении </a:t>
            </a:r>
            <a:endParaRPr lang="ru-RU" altLang="ru-RU" sz="2000"/>
          </a:p>
        </p:txBody>
      </p:sp>
    </p:spTree>
    <p:extLst>
      <p:ext uri="{BB962C8B-B14F-4D97-AF65-F5344CB8AC3E}">
        <p14:creationId xmlns:p14="http://schemas.microsoft.com/office/powerpoint/2010/main" val="19764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63497" grpId="0" animBg="1"/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62B15CD-41C0-41E7-811C-4BAF3305E1FD}"/>
              </a:ext>
            </a:extLst>
          </p:cNvPr>
          <p:cNvSpPr txBox="1"/>
          <p:nvPr/>
        </p:nvSpPr>
        <p:spPr>
          <a:xfrm>
            <a:off x="0" y="1565109"/>
            <a:ext cx="91440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err="1"/>
              <a:t>Дифрактометрия</a:t>
            </a:r>
            <a:r>
              <a:rPr lang="ru-RU" sz="8000" b="1" dirty="0"/>
              <a:t> поликристаллов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174725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9E1BB35D-60F0-4068-98E9-981445AB6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1412776"/>
            <a:ext cx="9148763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3333FF"/>
                </a:solidFill>
              </a:rPr>
              <a:t>Поликристаллическая модификация материалов состоит из большого количества маленьких кристаллов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00000"/>
                </a:solidFill>
              </a:rPr>
              <a:t>ориентации которых в пространстве равновероятны</a:t>
            </a:r>
          </a:p>
        </p:txBody>
      </p:sp>
    </p:spTree>
    <p:extLst>
      <p:ext uri="{BB962C8B-B14F-4D97-AF65-F5344CB8AC3E}">
        <p14:creationId xmlns:p14="http://schemas.microsoft.com/office/powerpoint/2010/main" val="5379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37611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Поэтому для регистрации дифракционной картины от поликристалла в дифрактометре должен перемещаться детектор регистрирующий дифрагированный пучок</a:t>
            </a:r>
          </a:p>
        </p:txBody>
      </p:sp>
    </p:spTree>
    <p:extLst>
      <p:ext uri="{BB962C8B-B14F-4D97-AF65-F5344CB8AC3E}">
        <p14:creationId xmlns:p14="http://schemas.microsoft.com/office/powerpoint/2010/main" val="28644820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>
            <a:extLst>
              <a:ext uri="{FF2B5EF4-FFF2-40B4-BE49-F238E27FC236}">
                <a16:creationId xmlns="" xmlns:a16="http://schemas.microsoft.com/office/drawing/2014/main" id="{EB113810-B81D-4D11-A002-042A08857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25422"/>
            <a:ext cx="9144001" cy="34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>
            <a:extLst>
              <a:ext uri="{FF2B5EF4-FFF2-40B4-BE49-F238E27FC236}">
                <a16:creationId xmlns="" xmlns:a16="http://schemas.microsoft.com/office/drawing/2014/main" id="{84F7BB0C-0B76-4C75-B939-663A3462E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0722"/>
            <a:ext cx="91440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Оптическая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рентгеновского дифрактометра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для исследования поликристаллов</a:t>
            </a:r>
          </a:p>
        </p:txBody>
      </p:sp>
    </p:spTree>
    <p:extLst>
      <p:ext uri="{BB962C8B-B14F-4D97-AF65-F5344CB8AC3E}">
        <p14:creationId xmlns:p14="http://schemas.microsoft.com/office/powerpoint/2010/main" val="15059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Kudrenko">
            <a:extLst>
              <a:ext uri="{FF2B5EF4-FFF2-40B4-BE49-F238E27FC236}">
                <a16:creationId xmlns="" xmlns:a16="http://schemas.microsoft.com/office/drawing/2014/main" id="{E87D0950-71E3-4539-8E50-E2BA6B35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1420813"/>
            <a:ext cx="70580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4">
            <a:extLst>
              <a:ext uri="{FF2B5EF4-FFF2-40B4-BE49-F238E27FC236}">
                <a16:creationId xmlns="" xmlns:a16="http://schemas.microsoft.com/office/drawing/2014/main" id="{1699214F-F9A4-4DF2-8059-5E0109DD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3333FF"/>
                </a:solidFill>
              </a:rPr>
              <a:t>Современный рентгеновский дифрактометр – прибор предназначенный для сбора дифракционных данных о поликристаллах</a:t>
            </a:r>
          </a:p>
        </p:txBody>
      </p:sp>
    </p:spTree>
    <p:extLst>
      <p:ext uri="{BB962C8B-B14F-4D97-AF65-F5344CB8AC3E}">
        <p14:creationId xmlns:p14="http://schemas.microsoft.com/office/powerpoint/2010/main" val="396653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046732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D2215E2-FBA2-41FC-93B9-8C738153635D}"/>
              </a:ext>
            </a:extLst>
          </p:cNvPr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Экспериментальная рентгенограмма неизвестного вещества (мелкий порошок)</a:t>
            </a:r>
          </a:p>
        </p:txBody>
      </p:sp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1803" y="925267"/>
            <a:ext cx="91440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/>
              <a:t>Из эксперимента мы определяем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</a:rPr>
              <a:t>дифракционные углы и интенсивности линий, рассчитываем величины межплоскостных расстояний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7540A0-6892-4B70-9761-1CD39A025D12}"/>
              </a:ext>
            </a:extLst>
          </p:cNvPr>
          <p:cNvSpPr txBox="1"/>
          <p:nvPr/>
        </p:nvSpPr>
        <p:spPr>
          <a:xfrm>
            <a:off x="1568431" y="5278305"/>
            <a:ext cx="163538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{</a:t>
            </a:r>
            <a:r>
              <a:rPr lang="en-US" sz="4800" i="1" dirty="0">
                <a:solidFill>
                  <a:srgbClr val="FF0000"/>
                </a:solidFill>
              </a:rPr>
              <a:t>I</a:t>
            </a:r>
            <a:r>
              <a:rPr lang="en-US" sz="4800" baseline="-25000" dirty="0">
                <a:solidFill>
                  <a:srgbClr val="FF0000"/>
                </a:solidFill>
              </a:rPr>
              <a:t>i</a:t>
            </a:r>
            <a:r>
              <a:rPr lang="en-US" sz="4800" dirty="0">
                <a:solidFill>
                  <a:srgbClr val="FF0000"/>
                </a:solidFill>
              </a:rPr>
              <a:t>; </a:t>
            </a:r>
            <a:r>
              <a:rPr lang="el-GR" sz="4800" dirty="0">
                <a:solidFill>
                  <a:srgbClr val="FF0000"/>
                </a:solidFill>
              </a:rPr>
              <a:t>θ</a:t>
            </a:r>
            <a:r>
              <a:rPr lang="en-US" sz="4800" baseline="-25000" dirty="0" err="1">
                <a:solidFill>
                  <a:srgbClr val="FF0000"/>
                </a:solidFill>
              </a:rPr>
              <a:t>i</a:t>
            </a:r>
            <a:r>
              <a:rPr lang="en-US" sz="4800" dirty="0">
                <a:solidFill>
                  <a:srgbClr val="FF0000"/>
                </a:solidFill>
              </a:rPr>
              <a:t>}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AB02E5-DC2A-4DF5-BAED-3552A50B4617}"/>
              </a:ext>
            </a:extLst>
          </p:cNvPr>
          <p:cNvSpPr txBox="1"/>
          <p:nvPr/>
        </p:nvSpPr>
        <p:spPr>
          <a:xfrm>
            <a:off x="6392967" y="5278303"/>
            <a:ext cx="1029449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3333FF"/>
                </a:solidFill>
              </a:rPr>
              <a:t>{</a:t>
            </a:r>
            <a:r>
              <a:rPr lang="en-US" sz="4800" i="1" dirty="0">
                <a:solidFill>
                  <a:srgbClr val="3333FF"/>
                </a:solidFill>
              </a:rPr>
              <a:t>d</a:t>
            </a:r>
            <a:r>
              <a:rPr lang="en-US" sz="4800" baseline="-25000" dirty="0">
                <a:solidFill>
                  <a:srgbClr val="3333FF"/>
                </a:solidFill>
              </a:rPr>
              <a:t>i</a:t>
            </a:r>
            <a:r>
              <a:rPr lang="en-US" sz="4800" dirty="0">
                <a:solidFill>
                  <a:srgbClr val="3333FF"/>
                </a:solidFill>
              </a:rPr>
              <a:t>}</a:t>
            </a:r>
            <a:endParaRPr lang="ru-RU" sz="4800" dirty="0">
              <a:solidFill>
                <a:srgbClr val="3333FF"/>
              </a:solidFill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="" xmlns:a16="http://schemas.microsoft.com/office/drawing/2014/main" id="{C02EC504-6F54-47A8-B4C9-E30CE4E537EA}"/>
              </a:ext>
            </a:extLst>
          </p:cNvPr>
          <p:cNvSpPr/>
          <p:nvPr/>
        </p:nvSpPr>
        <p:spPr>
          <a:xfrm>
            <a:off x="4160719" y="5633517"/>
            <a:ext cx="1440160" cy="531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2935429E-7E38-45E5-AC79-C0CBE9A6FB5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63888" y="5101731"/>
          <a:ext cx="2469006" cy="53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4" name="Equation" r:id="rId3" imgW="825480" imgH="177480" progId="Equation.DSMT4">
                  <p:embed/>
                </p:oleObj>
              </mc:Choice>
              <mc:Fallback>
                <p:oleObj name="Equation" r:id="rId3" imgW="825480" imgH="177480" progId="Equation.DSMT4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="" xmlns:a16="http://schemas.microsoft.com/office/drawing/2014/main" id="{2935429E-7E38-45E5-AC79-C0CBE9A6FB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5101731"/>
                        <a:ext cx="2469006" cy="5317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55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Рисунок1">
            <a:extLst>
              <a:ext uri="{FF2B5EF4-FFF2-40B4-BE49-F238E27FC236}">
                <a16:creationId xmlns="" xmlns:a16="http://schemas.microsoft.com/office/drawing/2014/main" id="{0CCC0515-D60A-4E8F-8292-186D014D1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068638"/>
            <a:ext cx="4751388" cy="1022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4" name="Object 5">
            <a:extLst>
              <a:ext uri="{FF2B5EF4-FFF2-40B4-BE49-F238E27FC236}">
                <a16:creationId xmlns="" xmlns:a16="http://schemas.microsoft.com/office/drawing/2014/main" id="{EC4F6C3C-4C62-44D4-85DF-0271A22712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95850" y="2536825"/>
          <a:ext cx="4103688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9" name="Equation" r:id="rId4" imgW="774364" imgH="393529" progId="">
                  <p:embed/>
                </p:oleObj>
              </mc:Choice>
              <mc:Fallback>
                <p:oleObj name="Equation" r:id="rId4" imgW="774364" imgH="393529" progId="">
                  <p:embed/>
                  <p:pic>
                    <p:nvPicPr>
                      <p:cNvPr id="13314" name="Object 5">
                        <a:extLst>
                          <a:ext uri="{FF2B5EF4-FFF2-40B4-BE49-F238E27FC236}">
                            <a16:creationId xmlns="" xmlns:a16="http://schemas.microsoft.com/office/drawing/2014/main" id="{EC4F6C3C-4C62-44D4-85DF-0271A22712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2536825"/>
                        <a:ext cx="4103688" cy="208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2" name="TextBox 2">
            <a:extLst>
              <a:ext uri="{FF2B5EF4-FFF2-40B4-BE49-F238E27FC236}">
                <a16:creationId xmlns="" xmlns:a16="http://schemas.microsoft.com/office/drawing/2014/main" id="{68A84C3B-7E41-4314-9EEA-253EB2BEA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1093788"/>
            <a:ext cx="32146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Углы дифракционных линий</a:t>
            </a:r>
          </a:p>
        </p:txBody>
      </p:sp>
      <p:sp>
        <p:nvSpPr>
          <p:cNvPr id="37893" name="TextBox 3">
            <a:extLst>
              <a:ext uri="{FF2B5EF4-FFF2-40B4-BE49-F238E27FC236}">
                <a16:creationId xmlns="" xmlns:a16="http://schemas.microsoft.com/office/drawing/2014/main" id="{1A4A1859-AB84-4306-B230-C417BAB04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5300663"/>
            <a:ext cx="33305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Межплоскостные расстояния</a:t>
            </a:r>
          </a:p>
        </p:txBody>
      </p:sp>
      <p:graphicFrame>
        <p:nvGraphicFramePr>
          <p:cNvPr id="37894" name="Объект 4">
            <a:extLst>
              <a:ext uri="{FF2B5EF4-FFF2-40B4-BE49-F238E27FC236}">
                <a16:creationId xmlns="" xmlns:a16="http://schemas.microsoft.com/office/drawing/2014/main" id="{1B351213-9234-47E6-B8B7-7835C11607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6013" y="949325"/>
          <a:ext cx="3671887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0" name="Equation" r:id="rId6" imgW="698500" imgH="228600" progId="">
                  <p:embed/>
                </p:oleObj>
              </mc:Choice>
              <mc:Fallback>
                <p:oleObj name="Equation" r:id="rId6" imgW="698500" imgH="228600" progId="">
                  <p:embed/>
                  <p:pic>
                    <p:nvPicPr>
                      <p:cNvPr id="37894" name="Объект 4">
                        <a:extLst>
                          <a:ext uri="{FF2B5EF4-FFF2-40B4-BE49-F238E27FC236}">
                            <a16:creationId xmlns="" xmlns:a16="http://schemas.microsoft.com/office/drawing/2014/main" id="{1B351213-9234-47E6-B8B7-7835C11607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949325"/>
                        <a:ext cx="3671887" cy="801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5" name="TextBox 5">
            <a:extLst>
              <a:ext uri="{FF2B5EF4-FFF2-40B4-BE49-F238E27FC236}">
                <a16:creationId xmlns="" xmlns:a16="http://schemas.microsoft.com/office/drawing/2014/main" id="{400268AE-FBDB-4DD3-B3EB-4CDA4359F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5425"/>
            <a:ext cx="9144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1.Эксперимент (определяем дифракционные углы для всех рефлексов)</a:t>
            </a:r>
          </a:p>
        </p:txBody>
      </p:sp>
      <p:sp>
        <p:nvSpPr>
          <p:cNvPr id="37896" name="TextBox 6">
            <a:extLst>
              <a:ext uri="{FF2B5EF4-FFF2-40B4-BE49-F238E27FC236}">
                <a16:creationId xmlns="" xmlns:a16="http://schemas.microsoft.com/office/drawing/2014/main" id="{3280F5B7-189F-4D77-9FAE-9AF0E4439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20888"/>
            <a:ext cx="914400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2. Используя формулу Вульфа-Брэгга, вычисляем межплоскостные расстояния</a:t>
            </a:r>
          </a:p>
        </p:txBody>
      </p:sp>
      <p:graphicFrame>
        <p:nvGraphicFramePr>
          <p:cNvPr id="37897" name="Объект 7">
            <a:extLst>
              <a:ext uri="{FF2B5EF4-FFF2-40B4-BE49-F238E27FC236}">
                <a16:creationId xmlns="" xmlns:a16="http://schemas.microsoft.com/office/drawing/2014/main" id="{B0FA9209-B1F3-4D61-ABAB-3FA62B04CB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6638" y="5167313"/>
          <a:ext cx="3471862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1" name="Equation" r:id="rId8" imgW="660400" imgH="228600" progId="">
                  <p:embed/>
                </p:oleObj>
              </mc:Choice>
              <mc:Fallback>
                <p:oleObj name="Equation" r:id="rId8" imgW="660400" imgH="228600" progId="">
                  <p:embed/>
                  <p:pic>
                    <p:nvPicPr>
                      <p:cNvPr id="37897" name="Объект 7">
                        <a:extLst>
                          <a:ext uri="{FF2B5EF4-FFF2-40B4-BE49-F238E27FC236}">
                            <a16:creationId xmlns="" xmlns:a16="http://schemas.microsoft.com/office/drawing/2014/main" id="{B0FA9209-B1F3-4D61-ABAB-3FA62B04CB3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638" y="5167313"/>
                        <a:ext cx="3471862" cy="801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7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animBg="1"/>
      <p:bldP spid="37893" grpId="0" animBg="1"/>
      <p:bldP spid="37895" grpId="0" animBg="1"/>
      <p:bldP spid="37896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F96E87C-5B74-4E6D-A972-5D74C131CDA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551324" y="2592602"/>
          <a:ext cx="3586680" cy="26092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1937">
                  <a:extLst>
                    <a:ext uri="{9D8B030D-6E8A-4147-A177-3AD203B41FA5}">
                      <a16:colId xmlns="" xmlns:a16="http://schemas.microsoft.com/office/drawing/2014/main" val="4247941237"/>
                    </a:ext>
                  </a:extLst>
                </a:gridCol>
                <a:gridCol w="967693">
                  <a:extLst>
                    <a:ext uri="{9D8B030D-6E8A-4147-A177-3AD203B41FA5}">
                      <a16:colId xmlns="" xmlns:a16="http://schemas.microsoft.com/office/drawing/2014/main" val="3352000943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744213798"/>
                    </a:ext>
                  </a:extLst>
                </a:gridCol>
                <a:gridCol w="778525">
                  <a:extLst>
                    <a:ext uri="{9D8B030D-6E8A-4147-A177-3AD203B41FA5}">
                      <a16:colId xmlns="" xmlns:a16="http://schemas.microsoft.com/office/drawing/2014/main" val="1867651658"/>
                    </a:ext>
                  </a:extLst>
                </a:gridCol>
              </a:tblGrid>
              <a:tr h="3981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I(θ) </a:t>
                      </a: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(отн.ед.)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2θ°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d(Å)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645854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3414392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239873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674563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6905428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678416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7619111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52952418"/>
                  </a:ext>
                </a:extLst>
              </a:tr>
              <a:tr h="2114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117,0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3333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600" b="1" dirty="0">
                        <a:solidFill>
                          <a:srgbClr val="3333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996633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3149798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BD0A620-4DA2-4E21-B173-444796782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6" y="1988840"/>
            <a:ext cx="5442609" cy="3816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6665836-16EE-4000-9200-533C3B028DD0}"/>
              </a:ext>
            </a:extLst>
          </p:cNvPr>
          <p:cNvSpPr txBox="1"/>
          <p:nvPr/>
        </p:nvSpPr>
        <p:spPr>
          <a:xfrm>
            <a:off x="-5996" y="116632"/>
            <a:ext cx="914999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 экспериментальной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дебаеграмме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определяем интенсивности (относительные) и углы дифракционных линий. По формуле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Брегга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-Вульфа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рссчитываем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межплоскостные расстояния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d(Å)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7F9D9F6-D4CE-42BC-8C06-B3932F560DC0}"/>
              </a:ext>
            </a:extLst>
          </p:cNvPr>
          <p:cNvSpPr txBox="1"/>
          <p:nvPr/>
        </p:nvSpPr>
        <p:spPr>
          <a:xfrm>
            <a:off x="0" y="5862413"/>
            <a:ext cx="91380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Далее ищем по набору интенсивностей и межплоскостных расстояний в международной базе данных находим соответствующее вещество </a:t>
            </a:r>
          </a:p>
        </p:txBody>
      </p:sp>
    </p:spTree>
    <p:extLst>
      <p:ext uri="{BB962C8B-B14F-4D97-AF65-F5344CB8AC3E}">
        <p14:creationId xmlns:p14="http://schemas.microsoft.com/office/powerpoint/2010/main" val="6448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2120</TotalTime>
  <Words>4013</Words>
  <Application>Microsoft Office PowerPoint</Application>
  <PresentationFormat>Экран (4:3)</PresentationFormat>
  <Paragraphs>642</Paragraphs>
  <Slides>146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146</vt:i4>
      </vt:variant>
    </vt:vector>
  </HeadingPairs>
  <TitlesOfParts>
    <vt:vector size="148" baseType="lpstr"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Эрнест</dc:creator>
  <cp:lastModifiedBy>Suvorov</cp:lastModifiedBy>
  <cp:revision>226</cp:revision>
  <dcterms:created xsi:type="dcterms:W3CDTF">2023-11-04T15:05:52Z</dcterms:created>
  <dcterms:modified xsi:type="dcterms:W3CDTF">2024-03-20T09:22:25Z</dcterms:modified>
</cp:coreProperties>
</file>